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Lato" panose="020F0502020204030203" pitchFamily="34"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7F5005-6D44-44FD-858A-57D84F4B323B}">
  <a:tblStyle styleId="{E67F5005-6D44-44FD-858A-57D84F4B323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ECC4DA1-8139-45B8-B976-1EA5BE589C1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26"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3b03fc5f50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3b03fc5f50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3b03fc5f50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3b03fc5f50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3b03fc5f50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3b03fc5f50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3b03fc5f50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3b03fc5f50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3b03fc5f50_1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3b03fc5f50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3b03fc5f50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3b03fc5f50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3b03fc5f50_1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3b03fc5f50_1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3b03fc5f50_1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3b03fc5f50_1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3b03fc5f50_1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3b03fc5f50_1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3a4c868c3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3a4c868c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3b03fc5f50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3b03fc5f5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3b03fc5f50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3b03fc5f50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3b03fc5f50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23b03fc5f5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3b03fc5f50_1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3b03fc5f50_1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3b03fc5f50_1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3b03fc5f50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3b03fc5f50_1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3b03fc5f50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3b03fc5f50_1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3b03fc5f50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3a4c868c3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3a4c868c3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3b03fc5f50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3b03fc5f5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3b03fc5f5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3b03fc5f5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3b03fc5f50_0_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3b03fc5f50_0_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3b03fc5f50_0_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3b03fc5f50_0_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b03fc5f50_0_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3b03fc5f50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3b03fc5f50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3b03fc5f5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3b03fc5f50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3b03fc5f50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d2l.ai/" TargetMode="External"/><Relationship Id="rId7" Type="http://schemas.openxmlformats.org/officeDocument/2006/relationships/hyperlink" Target="https://ieeexplore.ieee.org/document/9918891"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keras.io/" TargetMode="External"/><Relationship Id="rId5" Type="http://schemas.openxmlformats.org/officeDocument/2006/relationships/hyperlink" Target="https://docs.streamlit.io/" TargetMode="External"/><Relationship Id="rId4" Type="http://schemas.openxmlformats.org/officeDocument/2006/relationships/hyperlink" Target="https://www.tensorflow.org/"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     StyleGen</a:t>
            </a:r>
            <a:endParaRPr/>
          </a:p>
          <a:p>
            <a:pPr marL="0" lvl="0" indent="0" algn="l" rtl="0">
              <a:spcBef>
                <a:spcPts val="0"/>
              </a:spcBef>
              <a:spcAft>
                <a:spcPts val="0"/>
              </a:spcAft>
              <a:buNone/>
            </a:pPr>
            <a:r>
              <a:rPr lang="en" sz="3755"/>
              <a:t>Image Style Transfer Using VGG-19</a:t>
            </a:r>
            <a:endParaRPr sz="3755"/>
          </a:p>
        </p:txBody>
      </p:sp>
      <p:sp>
        <p:nvSpPr>
          <p:cNvPr id="87" name="Google Shape;87;p13"/>
          <p:cNvSpPr txBox="1">
            <a:spLocks noGrp="1"/>
          </p:cNvSpPr>
          <p:nvPr>
            <p:ph type="subTitle" idx="1"/>
          </p:nvPr>
        </p:nvSpPr>
        <p:spPr>
          <a:xfrm>
            <a:off x="729625" y="3172900"/>
            <a:ext cx="7688100" cy="920400"/>
          </a:xfrm>
          <a:prstGeom prst="rect">
            <a:avLst/>
          </a:prstGeom>
        </p:spPr>
        <p:txBody>
          <a:bodyPr spcFirstLastPara="1" wrap="square" lIns="91425" tIns="91425" rIns="91425" bIns="91425" anchor="t" anchorCtr="0">
            <a:noAutofit/>
          </a:bodyPr>
          <a:lstStyle/>
          <a:p>
            <a:pPr marL="0" lvl="0" indent="0" algn="r" rtl="0">
              <a:lnSpc>
                <a:spcPct val="80000"/>
              </a:lnSpc>
              <a:spcBef>
                <a:spcPts val="0"/>
              </a:spcBef>
              <a:spcAft>
                <a:spcPts val="0"/>
              </a:spcAft>
              <a:buSzPts val="605"/>
              <a:buNone/>
            </a:pPr>
            <a:r>
              <a:rPr lang="en" sz="2280"/>
              <a:t>Deepak V</a:t>
            </a:r>
            <a:endParaRPr sz="2280"/>
          </a:p>
          <a:p>
            <a:pPr marL="0" lvl="0" indent="0" algn="r" rtl="0">
              <a:lnSpc>
                <a:spcPct val="80000"/>
              </a:lnSpc>
              <a:spcBef>
                <a:spcPts val="0"/>
              </a:spcBef>
              <a:spcAft>
                <a:spcPts val="0"/>
              </a:spcAft>
              <a:buSzPts val="605"/>
              <a:buNone/>
            </a:pPr>
            <a:r>
              <a:rPr lang="en" sz="2280"/>
              <a:t>S4 MCA</a:t>
            </a:r>
            <a:endParaRPr sz="2280"/>
          </a:p>
          <a:p>
            <a:pPr marL="0" lvl="0" indent="0" algn="r" rtl="0">
              <a:lnSpc>
                <a:spcPct val="80000"/>
              </a:lnSpc>
              <a:spcBef>
                <a:spcPts val="0"/>
              </a:spcBef>
              <a:spcAft>
                <a:spcPts val="0"/>
              </a:spcAft>
              <a:buSzPts val="605"/>
              <a:buNone/>
            </a:pPr>
            <a:r>
              <a:rPr lang="en" sz="2280"/>
              <a:t>17</a:t>
            </a:r>
            <a:endParaRPr sz="2280"/>
          </a:p>
        </p:txBody>
      </p:sp>
      <p:pic>
        <p:nvPicPr>
          <p:cNvPr id="88" name="Google Shape;88;p13"/>
          <p:cNvPicPr preferRelativeResize="0"/>
          <p:nvPr/>
        </p:nvPicPr>
        <p:blipFill>
          <a:blip r:embed="rId3">
            <a:alphaModFix/>
          </a:blip>
          <a:stretch>
            <a:fillRect/>
          </a:stretch>
        </p:blipFill>
        <p:spPr>
          <a:xfrm>
            <a:off x="772500" y="1414475"/>
            <a:ext cx="587650" cy="587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22"/>
          <p:cNvPicPr preferRelativeResize="0"/>
          <p:nvPr/>
        </p:nvPicPr>
        <p:blipFill>
          <a:blip r:embed="rId3">
            <a:alphaModFix/>
          </a:blip>
          <a:stretch>
            <a:fillRect/>
          </a:stretch>
        </p:blipFill>
        <p:spPr>
          <a:xfrm>
            <a:off x="2771238" y="152400"/>
            <a:ext cx="3601533" cy="4838700"/>
          </a:xfrm>
          <a:prstGeom prst="rect">
            <a:avLst/>
          </a:prstGeom>
          <a:noFill/>
          <a:ln>
            <a:noFill/>
          </a:ln>
        </p:spPr>
      </p:pic>
      <p:sp>
        <p:nvSpPr>
          <p:cNvPr id="183" name="Google Shape;183;p22"/>
          <p:cNvSpPr txBox="1"/>
          <p:nvPr/>
        </p:nvSpPr>
        <p:spPr>
          <a:xfrm>
            <a:off x="464350" y="1221575"/>
            <a:ext cx="187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84" name="Google Shape;184;p22"/>
          <p:cNvSpPr txBox="1"/>
          <p:nvPr/>
        </p:nvSpPr>
        <p:spPr>
          <a:xfrm>
            <a:off x="742950" y="1335875"/>
            <a:ext cx="17718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
                <a:latin typeface="Times New Roman"/>
                <a:ea typeface="Times New Roman"/>
                <a:cs typeface="Times New Roman"/>
                <a:sym typeface="Times New Roman"/>
              </a:rPr>
              <a:t>Pipeline For Project Design Overview</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3"/>
          <p:cNvPicPr preferRelativeResize="0"/>
          <p:nvPr/>
        </p:nvPicPr>
        <p:blipFill>
          <a:blip r:embed="rId3">
            <a:alphaModFix/>
          </a:blip>
          <a:stretch>
            <a:fillRect/>
          </a:stretch>
        </p:blipFill>
        <p:spPr>
          <a:xfrm>
            <a:off x="2357300" y="152400"/>
            <a:ext cx="1739049" cy="4838700"/>
          </a:xfrm>
          <a:prstGeom prst="rect">
            <a:avLst/>
          </a:prstGeom>
          <a:noFill/>
          <a:ln>
            <a:noFill/>
          </a:ln>
        </p:spPr>
      </p:pic>
      <p:pic>
        <p:nvPicPr>
          <p:cNvPr id="190" name="Google Shape;190;p23"/>
          <p:cNvPicPr preferRelativeResize="0"/>
          <p:nvPr/>
        </p:nvPicPr>
        <p:blipFill>
          <a:blip r:embed="rId4">
            <a:alphaModFix/>
          </a:blip>
          <a:stretch>
            <a:fillRect/>
          </a:stretch>
        </p:blipFill>
        <p:spPr>
          <a:xfrm>
            <a:off x="4951349" y="152400"/>
            <a:ext cx="2162964" cy="4838701"/>
          </a:xfrm>
          <a:prstGeom prst="rect">
            <a:avLst/>
          </a:prstGeom>
          <a:noFill/>
          <a:ln>
            <a:noFill/>
          </a:ln>
        </p:spPr>
      </p:pic>
      <p:sp>
        <p:nvSpPr>
          <p:cNvPr id="191" name="Google Shape;191;p23"/>
          <p:cNvSpPr txBox="1"/>
          <p:nvPr/>
        </p:nvSpPr>
        <p:spPr>
          <a:xfrm>
            <a:off x="257175" y="414325"/>
            <a:ext cx="2193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
                <a:latin typeface="Times New Roman"/>
                <a:ea typeface="Times New Roman"/>
                <a:cs typeface="Times New Roman"/>
                <a:sym typeface="Times New Roman"/>
              </a:rPr>
              <a:t>Pipeline For Pre-Processing</a:t>
            </a:r>
            <a:endParaRPr/>
          </a:p>
        </p:txBody>
      </p:sp>
      <p:sp>
        <p:nvSpPr>
          <p:cNvPr id="192" name="Google Shape;192;p23"/>
          <p:cNvSpPr txBox="1"/>
          <p:nvPr/>
        </p:nvSpPr>
        <p:spPr>
          <a:xfrm>
            <a:off x="6636525" y="414325"/>
            <a:ext cx="2193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
                <a:latin typeface="Times New Roman"/>
                <a:ea typeface="Times New Roman"/>
                <a:cs typeface="Times New Roman"/>
                <a:sym typeface="Times New Roman"/>
              </a:rPr>
              <a:t>Pipeline For De-Processing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4"/>
          <p:cNvSpPr txBox="1">
            <a:spLocks noGrp="1"/>
          </p:cNvSpPr>
          <p:nvPr>
            <p:ph type="title"/>
          </p:nvPr>
        </p:nvSpPr>
        <p:spPr>
          <a:xfrm>
            <a:off x="727650" y="5838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Calculate Loss and Gradients</a:t>
            </a:r>
            <a:endParaRPr/>
          </a:p>
        </p:txBody>
      </p:sp>
      <p:sp>
        <p:nvSpPr>
          <p:cNvPr id="198" name="Google Shape;198;p24"/>
          <p:cNvSpPr txBox="1"/>
          <p:nvPr/>
        </p:nvSpPr>
        <p:spPr>
          <a:xfrm>
            <a:off x="727650" y="1763475"/>
            <a:ext cx="7916700" cy="288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a:latin typeface="Lato"/>
                <a:ea typeface="Lato"/>
                <a:cs typeface="Lato"/>
                <a:sym typeface="Lato"/>
              </a:rPr>
              <a:t>1. Calculate Content Loss:</a:t>
            </a:r>
            <a:r>
              <a:rPr lang="en" sz="1300">
                <a:latin typeface="Lato"/>
                <a:ea typeface="Lato"/>
                <a:cs typeface="Lato"/>
                <a:sym typeface="Lato"/>
              </a:rPr>
              <a:t> Compute the content loss by comparing the feature representation of the target content image with the feature representation of the generated image.</a:t>
            </a:r>
            <a:endParaRPr sz="1300">
              <a:latin typeface="Lato"/>
              <a:ea typeface="Lato"/>
              <a:cs typeface="Lato"/>
              <a:sym typeface="Lato"/>
            </a:endParaRPr>
          </a:p>
          <a:p>
            <a:pPr marL="0" lvl="0" indent="0" algn="l" rtl="0">
              <a:spcBef>
                <a:spcPts val="0"/>
              </a:spcBef>
              <a:spcAft>
                <a:spcPts val="0"/>
              </a:spcAft>
              <a:buNone/>
            </a:pPr>
            <a:endParaRPr sz="1300">
              <a:latin typeface="Lato"/>
              <a:ea typeface="Lato"/>
              <a:cs typeface="Lato"/>
              <a:sym typeface="Lato"/>
            </a:endParaRPr>
          </a:p>
          <a:p>
            <a:pPr marL="0" lvl="0" indent="0" algn="l" rtl="0">
              <a:spcBef>
                <a:spcPts val="0"/>
              </a:spcBef>
              <a:spcAft>
                <a:spcPts val="0"/>
              </a:spcAft>
              <a:buNone/>
            </a:pPr>
            <a:r>
              <a:rPr lang="en" sz="1300" b="1">
                <a:latin typeface="Lato"/>
                <a:ea typeface="Lato"/>
                <a:cs typeface="Lato"/>
                <a:sym typeface="Lato"/>
              </a:rPr>
              <a:t>Formula</a:t>
            </a:r>
            <a:endParaRPr sz="1300" b="1">
              <a:latin typeface="Lato"/>
              <a:ea typeface="Lato"/>
              <a:cs typeface="Lato"/>
              <a:sym typeface="Lato"/>
            </a:endParaRPr>
          </a:p>
          <a:p>
            <a:pPr marL="0" lvl="0" indent="0" algn="l" rtl="0">
              <a:spcBef>
                <a:spcPts val="0"/>
              </a:spcBef>
              <a:spcAft>
                <a:spcPts val="0"/>
              </a:spcAft>
              <a:buNone/>
            </a:pPr>
            <a:r>
              <a:rPr lang="en" sz="1300">
                <a:latin typeface="Lato"/>
                <a:ea typeface="Lato"/>
                <a:cs typeface="Lato"/>
                <a:sym typeface="Lato"/>
              </a:rPr>
              <a:t>ContentLoss = 0.5 * sum((F_target - F_generated)</a:t>
            </a:r>
            <a:r>
              <a:rPr lang="en" sz="1300" baseline="30000">
                <a:latin typeface="Lato"/>
                <a:ea typeface="Lato"/>
                <a:cs typeface="Lato"/>
                <a:sym typeface="Lato"/>
              </a:rPr>
              <a:t>2</a:t>
            </a:r>
            <a:r>
              <a:rPr lang="en" sz="1300">
                <a:latin typeface="Lato"/>
                <a:ea typeface="Lato"/>
                <a:cs typeface="Lato"/>
                <a:sym typeface="Lato"/>
              </a:rPr>
              <a:t>) </a:t>
            </a:r>
            <a:endParaRPr sz="1300">
              <a:latin typeface="Lato"/>
              <a:ea typeface="Lato"/>
              <a:cs typeface="Lato"/>
              <a:sym typeface="Lato"/>
            </a:endParaRPr>
          </a:p>
          <a:p>
            <a:pPr marL="0" lvl="0" indent="0" algn="l" rtl="0">
              <a:spcBef>
                <a:spcPts val="0"/>
              </a:spcBef>
              <a:spcAft>
                <a:spcPts val="0"/>
              </a:spcAft>
              <a:buNone/>
            </a:pPr>
            <a:endParaRPr sz="1300">
              <a:latin typeface="Lato"/>
              <a:ea typeface="Lato"/>
              <a:cs typeface="Lato"/>
              <a:sym typeface="Lato"/>
            </a:endParaRPr>
          </a:p>
          <a:p>
            <a:pPr marL="0" lvl="0" indent="0" algn="l" rtl="0">
              <a:spcBef>
                <a:spcPts val="0"/>
              </a:spcBef>
              <a:spcAft>
                <a:spcPts val="0"/>
              </a:spcAft>
              <a:buNone/>
            </a:pPr>
            <a:r>
              <a:rPr lang="en" sz="1300" i="1">
                <a:latin typeface="Lato"/>
                <a:ea typeface="Lato"/>
                <a:cs typeface="Lato"/>
                <a:sym typeface="Lato"/>
              </a:rPr>
              <a:t>Where, F_target and F_generated are the feature maps of the selected layer for the target content image and the generated image, respectively.</a:t>
            </a:r>
            <a:endParaRPr sz="1300" i="1">
              <a:latin typeface="Lato"/>
              <a:ea typeface="Lato"/>
              <a:cs typeface="Lato"/>
              <a:sym typeface="Lato"/>
            </a:endParaRPr>
          </a:p>
          <a:p>
            <a:pPr marL="0" lvl="0" indent="0" algn="l" rtl="0">
              <a:spcBef>
                <a:spcPts val="0"/>
              </a:spcBef>
              <a:spcAft>
                <a:spcPts val="0"/>
              </a:spcAft>
              <a:buNone/>
            </a:pPr>
            <a:endParaRPr sz="1300">
              <a:latin typeface="Lato"/>
              <a:ea typeface="Lato"/>
              <a:cs typeface="Lato"/>
              <a:sym typeface="Lato"/>
            </a:endParaRPr>
          </a:p>
          <a:p>
            <a:pPr marL="0" lvl="0" indent="0" algn="l" rtl="0">
              <a:spcBef>
                <a:spcPts val="0"/>
              </a:spcBef>
              <a:spcAft>
                <a:spcPts val="0"/>
              </a:spcAft>
              <a:buNone/>
            </a:pPr>
            <a:r>
              <a:rPr lang="en" sz="1300" b="1">
                <a:latin typeface="Lato"/>
                <a:ea typeface="Lato"/>
                <a:cs typeface="Lato"/>
                <a:sym typeface="Lato"/>
              </a:rPr>
              <a:t>2. Calculate Style Loss</a:t>
            </a:r>
            <a:r>
              <a:rPr lang="en" sz="1300">
                <a:latin typeface="Lato"/>
                <a:ea typeface="Lato"/>
                <a:cs typeface="Lato"/>
                <a:sym typeface="Lato"/>
              </a:rPr>
              <a:t>: Compute the style loss by comparing the Gram matrices of the feature representations of the style image and the generated image at the selected layers.</a:t>
            </a:r>
            <a:endParaRPr sz="1300">
              <a:latin typeface="Lato"/>
              <a:ea typeface="Lato"/>
              <a:cs typeface="Lato"/>
              <a:sym typeface="Lato"/>
            </a:endParaRPr>
          </a:p>
          <a:p>
            <a:pPr marL="0" lvl="0" indent="0" algn="l" rtl="0">
              <a:spcBef>
                <a:spcPts val="0"/>
              </a:spcBef>
              <a:spcAft>
                <a:spcPts val="0"/>
              </a:spcAft>
              <a:buNone/>
            </a:pPr>
            <a:endParaRPr sz="1300">
              <a:latin typeface="Lato"/>
              <a:ea typeface="Lato"/>
              <a:cs typeface="Lato"/>
              <a:sym typeface="Lato"/>
            </a:endParaRPr>
          </a:p>
          <a:p>
            <a:pPr marL="0" lvl="0" indent="0" algn="l" rtl="0">
              <a:spcBef>
                <a:spcPts val="0"/>
              </a:spcBef>
              <a:spcAft>
                <a:spcPts val="0"/>
              </a:spcAft>
              <a:buNone/>
            </a:pPr>
            <a:r>
              <a:rPr lang="en" sz="1300" b="1">
                <a:latin typeface="Lato"/>
                <a:ea typeface="Lato"/>
                <a:cs typeface="Lato"/>
                <a:sym typeface="Lato"/>
              </a:rPr>
              <a:t>Formula</a:t>
            </a:r>
            <a:endParaRPr sz="1300" b="1">
              <a:latin typeface="Lato"/>
              <a:ea typeface="Lato"/>
              <a:cs typeface="Lato"/>
              <a:sym typeface="Lato"/>
            </a:endParaRPr>
          </a:p>
          <a:p>
            <a:pPr marL="0" lvl="0" indent="0" algn="l" rtl="0">
              <a:spcBef>
                <a:spcPts val="0"/>
              </a:spcBef>
              <a:spcAft>
                <a:spcPts val="0"/>
              </a:spcAft>
              <a:buNone/>
            </a:pPr>
            <a:r>
              <a:rPr lang="en" sz="1300">
                <a:latin typeface="Lato"/>
                <a:ea typeface="Lato"/>
                <a:cs typeface="Lato"/>
                <a:sym typeface="Lato"/>
              </a:rPr>
              <a:t>StyleLoss = sum(w_l * sum((G_l_target - G_l_generated)</a:t>
            </a:r>
            <a:r>
              <a:rPr lang="en" sz="1300" baseline="30000">
                <a:latin typeface="Lato"/>
                <a:ea typeface="Lato"/>
                <a:cs typeface="Lato"/>
                <a:sym typeface="Lato"/>
              </a:rPr>
              <a:t>2</a:t>
            </a:r>
            <a:r>
              <a:rPr lang="en" sz="1300">
                <a:latin typeface="Lato"/>
                <a:ea typeface="Lato"/>
                <a:cs typeface="Lato"/>
                <a:sym typeface="Lato"/>
              </a:rPr>
              <a:t>)) </a:t>
            </a:r>
            <a:endParaRPr sz="1300">
              <a:latin typeface="Lato"/>
              <a:ea typeface="Lato"/>
              <a:cs typeface="Lato"/>
              <a:sym typeface="Lato"/>
            </a:endParaRPr>
          </a:p>
          <a:p>
            <a:pPr marL="0" lvl="0" indent="0" algn="l" rtl="0">
              <a:spcBef>
                <a:spcPts val="0"/>
              </a:spcBef>
              <a:spcAft>
                <a:spcPts val="0"/>
              </a:spcAft>
              <a:buNone/>
            </a:pPr>
            <a:endParaRPr sz="1300">
              <a:latin typeface="Lato"/>
              <a:ea typeface="Lato"/>
              <a:cs typeface="Lato"/>
              <a:sym typeface="Lato"/>
            </a:endParaRPr>
          </a:p>
          <a:p>
            <a:pPr marL="0" lvl="0" indent="0" algn="l" rtl="0">
              <a:spcBef>
                <a:spcPts val="0"/>
              </a:spcBef>
              <a:spcAft>
                <a:spcPts val="0"/>
              </a:spcAft>
              <a:buNone/>
            </a:pPr>
            <a:r>
              <a:rPr lang="en" sz="1300" i="1">
                <a:latin typeface="Lato"/>
                <a:ea typeface="Lato"/>
                <a:cs typeface="Lato"/>
                <a:sym typeface="Lato"/>
              </a:rPr>
              <a:t>Where, G_l_target and G_l_generated are the Gram matrices of the feature maps of the selected layer for the style image and the generated image, respectively, and w_l is a weighting factor for the corresponding layer.</a:t>
            </a:r>
            <a:endParaRPr sz="1300" i="1">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5"/>
          <p:cNvSpPr txBox="1">
            <a:spLocks noGrp="1"/>
          </p:cNvSpPr>
          <p:nvPr>
            <p:ph type="title"/>
          </p:nvPr>
        </p:nvSpPr>
        <p:spPr>
          <a:xfrm>
            <a:off x="727650" y="5528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Calculate Gram Matrix</a:t>
            </a:r>
            <a:endParaRPr/>
          </a:p>
        </p:txBody>
      </p:sp>
      <p:graphicFrame>
        <p:nvGraphicFramePr>
          <p:cNvPr id="204" name="Google Shape;204;p25"/>
          <p:cNvGraphicFramePr/>
          <p:nvPr/>
        </p:nvGraphicFramePr>
        <p:xfrm>
          <a:off x="727638" y="1568325"/>
          <a:ext cx="7736950" cy="2472800"/>
        </p:xfrm>
        <a:graphic>
          <a:graphicData uri="http://schemas.openxmlformats.org/drawingml/2006/table">
            <a:tbl>
              <a:tblPr>
                <a:noFill/>
                <a:tableStyleId>{E67F5005-6D44-44FD-858A-57D84F4B323B}</a:tableStyleId>
              </a:tblPr>
              <a:tblGrid>
                <a:gridCol w="7736950">
                  <a:extLst>
                    <a:ext uri="{9D8B030D-6E8A-4147-A177-3AD203B41FA5}">
                      <a16:colId xmlns:a16="http://schemas.microsoft.com/office/drawing/2014/main" val="20000"/>
                    </a:ext>
                  </a:extLst>
                </a:gridCol>
              </a:tblGrid>
              <a:tr h="2472800">
                <a:tc>
                  <a:txBody>
                    <a:bodyPr/>
                    <a:lstStyle/>
                    <a:p>
                      <a:pPr marL="0" lvl="0" indent="0" algn="just" rtl="0">
                        <a:lnSpc>
                          <a:spcPct val="115000"/>
                        </a:lnSpc>
                        <a:spcBef>
                          <a:spcPts val="1200"/>
                        </a:spcBef>
                        <a:spcAft>
                          <a:spcPts val="0"/>
                        </a:spcAft>
                        <a:buNone/>
                      </a:pPr>
                      <a:endParaRPr sz="1200" b="1">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a:latin typeface="Lato"/>
                          <a:ea typeface="Lato"/>
                          <a:cs typeface="Lato"/>
                          <a:sym typeface="Lato"/>
                        </a:rPr>
                        <a:t>Given a feature map F of size C x H x W, where C is the number of channels and H, W are the height and width of the feature map respectively, the Gram matrix G of F is a C x C matrix defined as:</a:t>
                      </a:r>
                      <a:endParaRPr>
                        <a:latin typeface="Lato"/>
                        <a:ea typeface="Lato"/>
                        <a:cs typeface="Lato"/>
                        <a:sym typeface="Lato"/>
                      </a:endParaRPr>
                    </a:p>
                    <a:p>
                      <a:pPr marL="0" lvl="0" indent="0" algn="just" rtl="0">
                        <a:lnSpc>
                          <a:spcPct val="115000"/>
                        </a:lnSpc>
                        <a:spcBef>
                          <a:spcPts val="1200"/>
                        </a:spcBef>
                        <a:spcAft>
                          <a:spcPts val="0"/>
                        </a:spcAft>
                        <a:buNone/>
                      </a:pPr>
                      <a:r>
                        <a:rPr lang="en">
                          <a:latin typeface="Lato"/>
                          <a:ea typeface="Lato"/>
                          <a:cs typeface="Lato"/>
                          <a:sym typeface="Lato"/>
                        </a:rPr>
                        <a:t>G = F * F</a:t>
                      </a:r>
                      <a:r>
                        <a:rPr lang="en" baseline="30000">
                          <a:latin typeface="Lato"/>
                          <a:ea typeface="Lato"/>
                          <a:cs typeface="Lato"/>
                          <a:sym typeface="Lato"/>
                        </a:rPr>
                        <a:t>T</a:t>
                      </a:r>
                      <a:r>
                        <a:rPr lang="en">
                          <a:latin typeface="Lato"/>
                          <a:ea typeface="Lato"/>
                          <a:cs typeface="Lato"/>
                          <a:sym typeface="Lato"/>
                        </a:rPr>
                        <a:t> / (C * H * W)</a:t>
                      </a:r>
                      <a:endParaRPr>
                        <a:latin typeface="Lato"/>
                        <a:ea typeface="Lato"/>
                        <a:cs typeface="Lato"/>
                        <a:sym typeface="Lato"/>
                      </a:endParaRPr>
                    </a:p>
                    <a:p>
                      <a:pPr marL="0" lvl="0" indent="0" algn="just" rtl="0">
                        <a:lnSpc>
                          <a:spcPct val="115000"/>
                        </a:lnSpc>
                        <a:spcBef>
                          <a:spcPts val="1200"/>
                        </a:spcBef>
                        <a:spcAft>
                          <a:spcPts val="0"/>
                        </a:spcAft>
                        <a:buNone/>
                      </a:pPr>
                      <a:r>
                        <a:rPr lang="en" i="1">
                          <a:latin typeface="Lato"/>
                          <a:ea typeface="Lato"/>
                          <a:cs typeface="Lato"/>
                          <a:sym typeface="Lato"/>
                        </a:rPr>
                        <a:t>Where, * denotes matrix multiplication.</a:t>
                      </a:r>
                      <a:endParaRPr i="1">
                        <a:latin typeface="Lato"/>
                        <a:ea typeface="Lato"/>
                        <a:cs typeface="Lato"/>
                        <a:sym typeface="Lato"/>
                      </a:endParaRPr>
                    </a:p>
                    <a:p>
                      <a:pPr marL="0" lvl="0" indent="0" algn="l" rtl="0">
                        <a:lnSpc>
                          <a:spcPct val="115000"/>
                        </a:lnSpc>
                        <a:spcBef>
                          <a:spcPts val="1200"/>
                        </a:spcBef>
                        <a:spcAft>
                          <a:spcPts val="1200"/>
                        </a:spcAft>
                        <a:buNone/>
                      </a:pPr>
                      <a:r>
                        <a:rPr lang="en" sz="1200" b="1">
                          <a:latin typeface="Times New Roman"/>
                          <a:ea typeface="Times New Roman"/>
                          <a:cs typeface="Times New Roman"/>
                          <a:sym typeface="Times New Roman"/>
                        </a:rPr>
                        <a:t> </a:t>
                      </a:r>
                      <a:endParaRPr sz="1200" b="1">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6"/>
          <p:cNvSpPr txBox="1">
            <a:spLocks noGrp="1"/>
          </p:cNvSpPr>
          <p:nvPr>
            <p:ph type="title"/>
          </p:nvPr>
        </p:nvSpPr>
        <p:spPr>
          <a:xfrm>
            <a:off x="727650" y="5321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Calculate Loss and Gradients</a:t>
            </a:r>
            <a:endParaRPr/>
          </a:p>
          <a:p>
            <a:pPr marL="0" lvl="0" indent="0" algn="l" rtl="0">
              <a:spcBef>
                <a:spcPts val="0"/>
              </a:spcBef>
              <a:spcAft>
                <a:spcPts val="0"/>
              </a:spcAft>
              <a:buNone/>
            </a:pPr>
            <a:endParaRPr/>
          </a:p>
        </p:txBody>
      </p:sp>
      <p:sp>
        <p:nvSpPr>
          <p:cNvPr id="210" name="Google Shape;210;p26"/>
          <p:cNvSpPr txBox="1">
            <a:spLocks noGrp="1"/>
          </p:cNvSpPr>
          <p:nvPr>
            <p:ph type="body" idx="1"/>
          </p:nvPr>
        </p:nvSpPr>
        <p:spPr>
          <a:xfrm>
            <a:off x="727650" y="1470775"/>
            <a:ext cx="7937700" cy="3299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rPr>
              <a:t>3. Calculate Total Loss:</a:t>
            </a:r>
            <a:r>
              <a:rPr lang="en">
                <a:solidFill>
                  <a:schemeClr val="dk2"/>
                </a:solidFill>
              </a:rPr>
              <a:t> Combine the content loss and the style loss to obtain the total loss.</a:t>
            </a:r>
            <a:endParaRPr>
              <a:solidFill>
                <a:schemeClr val="dk2"/>
              </a:solidFill>
            </a:endParaRPr>
          </a:p>
          <a:p>
            <a:pPr marL="0" lvl="0" indent="0" algn="l" rtl="0">
              <a:spcBef>
                <a:spcPts val="1200"/>
              </a:spcBef>
              <a:spcAft>
                <a:spcPts val="0"/>
              </a:spcAft>
              <a:buNone/>
            </a:pPr>
            <a:r>
              <a:rPr lang="en" b="1">
                <a:solidFill>
                  <a:schemeClr val="dk2"/>
                </a:solidFill>
              </a:rPr>
              <a:t>Formula</a:t>
            </a:r>
            <a:endParaRPr b="1">
              <a:solidFill>
                <a:schemeClr val="dk2"/>
              </a:solidFill>
            </a:endParaRPr>
          </a:p>
          <a:p>
            <a:pPr marL="0" lvl="0" indent="0" algn="l" rtl="0">
              <a:spcBef>
                <a:spcPts val="0"/>
              </a:spcBef>
              <a:spcAft>
                <a:spcPts val="0"/>
              </a:spcAft>
              <a:buNone/>
            </a:pPr>
            <a:r>
              <a:rPr lang="en">
                <a:solidFill>
                  <a:schemeClr val="dk2"/>
                </a:solidFill>
              </a:rPr>
              <a:t>TotalLoss = α * ContentLoss + β * StyleLoss </a:t>
            </a:r>
            <a:endParaRPr>
              <a:solidFill>
                <a:schemeClr val="dk2"/>
              </a:solidFill>
            </a:endParaRPr>
          </a:p>
          <a:p>
            <a:pPr marL="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i="1">
                <a:solidFill>
                  <a:schemeClr val="dk2"/>
                </a:solidFill>
              </a:rPr>
              <a:t>Where, α (alpha) and β (beta) are weighting factors for the content and style loss, respectively.</a:t>
            </a:r>
            <a:endParaRPr i="1">
              <a:solidFill>
                <a:schemeClr val="dk2"/>
              </a:solidFill>
            </a:endParaRPr>
          </a:p>
          <a:p>
            <a:pPr marL="0" lvl="0" indent="0" algn="l" rtl="0">
              <a:spcBef>
                <a:spcPts val="1200"/>
              </a:spcBef>
              <a:spcAft>
                <a:spcPts val="0"/>
              </a:spcAft>
              <a:buNone/>
            </a:pPr>
            <a:r>
              <a:rPr lang="en" b="1">
                <a:solidFill>
                  <a:schemeClr val="dk2"/>
                </a:solidFill>
              </a:rPr>
              <a:t>4. Compute Gradients:</a:t>
            </a:r>
            <a:r>
              <a:rPr lang="en">
                <a:solidFill>
                  <a:schemeClr val="dk2"/>
                </a:solidFill>
              </a:rPr>
              <a:t> Compute the gradients of the total loss with respect to the pixel values of the generated image.</a:t>
            </a:r>
            <a:endParaRPr>
              <a:solidFill>
                <a:schemeClr val="dk2"/>
              </a:solidFill>
            </a:endParaRPr>
          </a:p>
          <a:p>
            <a:pPr marL="0" lvl="0" indent="0" algn="l" rtl="0">
              <a:spcBef>
                <a:spcPts val="1200"/>
              </a:spcBef>
              <a:spcAft>
                <a:spcPts val="0"/>
              </a:spcAft>
              <a:buNone/>
            </a:pPr>
            <a:r>
              <a:rPr lang="en" b="1">
                <a:solidFill>
                  <a:schemeClr val="dk2"/>
                </a:solidFill>
              </a:rPr>
              <a:t>Formula</a:t>
            </a:r>
            <a:endParaRPr b="1">
              <a:solidFill>
                <a:schemeClr val="dk2"/>
              </a:solidFill>
            </a:endParaRPr>
          </a:p>
          <a:p>
            <a:pPr marL="0" lvl="0" indent="0" algn="l" rtl="0">
              <a:spcBef>
                <a:spcPts val="0"/>
              </a:spcBef>
              <a:spcAft>
                <a:spcPts val="0"/>
              </a:spcAft>
              <a:buNone/>
            </a:pPr>
            <a:r>
              <a:rPr lang="en">
                <a:solidFill>
                  <a:schemeClr val="dk2"/>
                </a:solidFill>
              </a:rPr>
              <a:t>Gradients = d(TotalLoss) / d(GeneratedImage)</a:t>
            </a:r>
            <a:endParaRPr>
              <a:solidFill>
                <a:schemeClr val="dk2"/>
              </a:solidFill>
            </a:endParaRPr>
          </a:p>
          <a:p>
            <a:pPr marL="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i="1">
                <a:solidFill>
                  <a:schemeClr val="dk2"/>
                </a:solidFill>
              </a:rPr>
              <a:t>Where, GeneratedImage is the image being generated and the differentiation of TotalLoss with respect to GeneratedImage i.e., d(TotalLoss) / d(GeneratedImage) is the gradient of the total loss with respect to the pixel values of the generated image.</a:t>
            </a:r>
            <a:endParaRPr i="1">
              <a:solidFill>
                <a:schemeClr val="dk2"/>
              </a:solidFill>
            </a:endParaRPr>
          </a:p>
          <a:p>
            <a:pPr marL="0" lvl="0" indent="0" algn="l" rtl="0">
              <a:spcBef>
                <a:spcPts val="1200"/>
              </a:spcBef>
              <a:spcAft>
                <a:spcPts val="1200"/>
              </a:spcAft>
              <a:buNone/>
            </a:pP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27"/>
          <p:cNvPicPr preferRelativeResize="0"/>
          <p:nvPr/>
        </p:nvPicPr>
        <p:blipFill>
          <a:blip r:embed="rId3">
            <a:alphaModFix/>
          </a:blip>
          <a:stretch>
            <a:fillRect/>
          </a:stretch>
        </p:blipFill>
        <p:spPr>
          <a:xfrm>
            <a:off x="4385413" y="211950"/>
            <a:ext cx="4130816" cy="4838700"/>
          </a:xfrm>
          <a:prstGeom prst="rect">
            <a:avLst/>
          </a:prstGeom>
          <a:noFill/>
          <a:ln>
            <a:noFill/>
          </a:ln>
        </p:spPr>
      </p:pic>
      <p:sp>
        <p:nvSpPr>
          <p:cNvPr id="216" name="Google Shape;216;p27"/>
          <p:cNvSpPr txBox="1"/>
          <p:nvPr/>
        </p:nvSpPr>
        <p:spPr>
          <a:xfrm>
            <a:off x="721525" y="1678775"/>
            <a:ext cx="25146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000"/>
              </a:spcAft>
              <a:buNone/>
            </a:pPr>
            <a:r>
              <a:rPr lang="en">
                <a:latin typeface="Times New Roman"/>
                <a:ea typeface="Times New Roman"/>
                <a:cs typeface="Times New Roman"/>
                <a:sym typeface="Times New Roman"/>
              </a:rPr>
              <a:t>Pipeline For Proposed System (Stylegen Application)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8"/>
          <p:cNvSpPr txBox="1">
            <a:spLocks noGrp="1"/>
          </p:cNvSpPr>
          <p:nvPr>
            <p:ph type="title"/>
          </p:nvPr>
        </p:nvSpPr>
        <p:spPr>
          <a:xfrm>
            <a:off x="727650" y="6063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Architecture Design</a:t>
            </a:r>
            <a:endParaRPr/>
          </a:p>
        </p:txBody>
      </p:sp>
      <p:pic>
        <p:nvPicPr>
          <p:cNvPr id="222" name="Google Shape;222;p28"/>
          <p:cNvPicPr preferRelativeResize="0"/>
          <p:nvPr/>
        </p:nvPicPr>
        <p:blipFill>
          <a:blip r:embed="rId3">
            <a:alphaModFix/>
          </a:blip>
          <a:stretch>
            <a:fillRect/>
          </a:stretch>
        </p:blipFill>
        <p:spPr>
          <a:xfrm>
            <a:off x="1012125" y="1388225"/>
            <a:ext cx="7119750" cy="3605325"/>
          </a:xfrm>
          <a:prstGeom prst="rect">
            <a:avLst/>
          </a:prstGeom>
          <a:noFill/>
          <a:ln>
            <a:noFill/>
          </a:ln>
        </p:spPr>
      </p:pic>
      <p:sp>
        <p:nvSpPr>
          <p:cNvPr id="223" name="Google Shape;223;p28"/>
          <p:cNvSpPr txBox="1"/>
          <p:nvPr/>
        </p:nvSpPr>
        <p:spPr>
          <a:xfrm>
            <a:off x="4950625" y="1557350"/>
            <a:ext cx="2100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VGG-19 Architecture</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txBox="1">
            <a:spLocks noGrp="1"/>
          </p:cNvSpPr>
          <p:nvPr>
            <p:ph type="title"/>
          </p:nvPr>
        </p:nvSpPr>
        <p:spPr>
          <a:xfrm>
            <a:off x="727650" y="6063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Architecture Design</a:t>
            </a:r>
            <a:endParaRPr/>
          </a:p>
        </p:txBody>
      </p:sp>
      <p:pic>
        <p:nvPicPr>
          <p:cNvPr id="229" name="Google Shape;229;p29"/>
          <p:cNvPicPr preferRelativeResize="0"/>
          <p:nvPr/>
        </p:nvPicPr>
        <p:blipFill>
          <a:blip r:embed="rId3">
            <a:alphaModFix/>
          </a:blip>
          <a:stretch>
            <a:fillRect/>
          </a:stretch>
        </p:blipFill>
        <p:spPr>
          <a:xfrm>
            <a:off x="727650" y="1289175"/>
            <a:ext cx="4141693" cy="3697174"/>
          </a:xfrm>
          <a:prstGeom prst="rect">
            <a:avLst/>
          </a:prstGeom>
          <a:noFill/>
          <a:ln>
            <a:noFill/>
          </a:ln>
        </p:spPr>
      </p:pic>
      <p:sp>
        <p:nvSpPr>
          <p:cNvPr id="230" name="Google Shape;230;p29"/>
          <p:cNvSpPr txBox="1"/>
          <p:nvPr/>
        </p:nvSpPr>
        <p:spPr>
          <a:xfrm>
            <a:off x="4723050" y="1578800"/>
            <a:ext cx="3693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VGG-19 Architecture Extracted as Style Layer and Content Layer</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xfrm>
            <a:off x="727650" y="6063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Architecture Design</a:t>
            </a:r>
            <a:endParaRPr/>
          </a:p>
        </p:txBody>
      </p:sp>
      <p:pic>
        <p:nvPicPr>
          <p:cNvPr id="236" name="Google Shape;236;p30"/>
          <p:cNvPicPr preferRelativeResize="0"/>
          <p:nvPr/>
        </p:nvPicPr>
        <p:blipFill>
          <a:blip r:embed="rId3">
            <a:alphaModFix/>
          </a:blip>
          <a:stretch>
            <a:fillRect/>
          </a:stretch>
        </p:blipFill>
        <p:spPr>
          <a:xfrm>
            <a:off x="885675" y="1367250"/>
            <a:ext cx="3094896" cy="3271750"/>
          </a:xfrm>
          <a:prstGeom prst="rect">
            <a:avLst/>
          </a:prstGeom>
          <a:noFill/>
          <a:ln>
            <a:noFill/>
          </a:ln>
        </p:spPr>
      </p:pic>
      <p:pic>
        <p:nvPicPr>
          <p:cNvPr id="237" name="Google Shape;237;p30"/>
          <p:cNvPicPr preferRelativeResize="0"/>
          <p:nvPr/>
        </p:nvPicPr>
        <p:blipFill>
          <a:blip r:embed="rId4">
            <a:alphaModFix/>
          </a:blip>
          <a:stretch>
            <a:fillRect/>
          </a:stretch>
        </p:blipFill>
        <p:spPr>
          <a:xfrm>
            <a:off x="4535402" y="1293925"/>
            <a:ext cx="4456197" cy="3345072"/>
          </a:xfrm>
          <a:prstGeom prst="rect">
            <a:avLst/>
          </a:prstGeom>
          <a:noFill/>
          <a:ln>
            <a:noFill/>
          </a:ln>
        </p:spPr>
      </p:pic>
      <p:sp>
        <p:nvSpPr>
          <p:cNvPr id="238" name="Google Shape;238;p30"/>
          <p:cNvSpPr txBox="1"/>
          <p:nvPr/>
        </p:nvSpPr>
        <p:spPr>
          <a:xfrm>
            <a:off x="5713350" y="4639000"/>
            <a:ext cx="2100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Total Loss Graph</a:t>
            </a:r>
            <a:endParaRPr>
              <a:latin typeface="Lato"/>
              <a:ea typeface="Lato"/>
              <a:cs typeface="Lato"/>
              <a:sym typeface="Lato"/>
            </a:endParaRPr>
          </a:p>
        </p:txBody>
      </p:sp>
      <p:sp>
        <p:nvSpPr>
          <p:cNvPr id="239" name="Google Shape;239;p30"/>
          <p:cNvSpPr txBox="1"/>
          <p:nvPr/>
        </p:nvSpPr>
        <p:spPr>
          <a:xfrm>
            <a:off x="1382975" y="4639000"/>
            <a:ext cx="2100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Model Summary</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1"/>
          <p:cNvSpPr txBox="1">
            <a:spLocks noGrp="1"/>
          </p:cNvSpPr>
          <p:nvPr>
            <p:ph type="title"/>
          </p:nvPr>
        </p:nvSpPr>
        <p:spPr>
          <a:xfrm>
            <a:off x="729450" y="5757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Screen Record</a:t>
            </a:r>
            <a:endParaRPr/>
          </a:p>
        </p:txBody>
      </p:sp>
      <p:pic>
        <p:nvPicPr>
          <p:cNvPr id="2" name="StyleGen_screenrecord">
            <a:hlinkClick r:id="" action="ppaction://media"/>
            <a:extLst>
              <a:ext uri="{FF2B5EF4-FFF2-40B4-BE49-F238E27FC236}">
                <a16:creationId xmlns:a16="http://schemas.microsoft.com/office/drawing/2014/main" id="{71F43650-6141-4BFC-AC76-EA522E62257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99081" y="1349114"/>
            <a:ext cx="6345837" cy="356953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1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27800" y="59585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Contents</a:t>
            </a:r>
            <a:endParaRPr/>
          </a:p>
        </p:txBody>
      </p:sp>
      <p:sp>
        <p:nvSpPr>
          <p:cNvPr id="94" name="Google Shape;94;p14"/>
          <p:cNvSpPr txBox="1">
            <a:spLocks noGrp="1"/>
          </p:cNvSpPr>
          <p:nvPr>
            <p:ph type="body" idx="1"/>
          </p:nvPr>
        </p:nvSpPr>
        <p:spPr>
          <a:xfrm>
            <a:off x="729325" y="1491725"/>
            <a:ext cx="3774300" cy="3320700"/>
          </a:xfrm>
          <a:prstGeom prst="rect">
            <a:avLst/>
          </a:prstGeom>
        </p:spPr>
        <p:txBody>
          <a:bodyPr spcFirstLastPara="1" wrap="square" lIns="91425" tIns="91425" rIns="91425" bIns="91425" anchor="t" anchorCtr="0">
            <a:normAutofit/>
          </a:bodyPr>
          <a:lstStyle/>
          <a:p>
            <a:pPr marL="457200" lvl="0" indent="-311150" algn="l" rtl="0">
              <a:spcBef>
                <a:spcPts val="1000"/>
              </a:spcBef>
              <a:spcAft>
                <a:spcPts val="0"/>
              </a:spcAft>
              <a:buSzPts val="1300"/>
              <a:buChar char="➢"/>
            </a:pPr>
            <a:r>
              <a:rPr lang="en"/>
              <a:t>Abstract</a:t>
            </a:r>
            <a:endParaRPr/>
          </a:p>
          <a:p>
            <a:pPr marL="457200" lvl="0" indent="-311150" algn="l" rtl="0">
              <a:spcBef>
                <a:spcPts val="1200"/>
              </a:spcBef>
              <a:spcAft>
                <a:spcPts val="0"/>
              </a:spcAft>
              <a:buSzPts val="1300"/>
              <a:buChar char="➢"/>
            </a:pPr>
            <a:r>
              <a:rPr lang="en"/>
              <a:t>Module Description</a:t>
            </a:r>
            <a:endParaRPr/>
          </a:p>
          <a:p>
            <a:pPr marL="457200" lvl="0" indent="-311150" algn="l" rtl="0">
              <a:spcBef>
                <a:spcPts val="1000"/>
              </a:spcBef>
              <a:spcAft>
                <a:spcPts val="0"/>
              </a:spcAft>
              <a:buSzPts val="1300"/>
              <a:buChar char="➢"/>
            </a:pPr>
            <a:r>
              <a:rPr lang="en"/>
              <a:t>Existing System vs Proposed System</a:t>
            </a:r>
            <a:endParaRPr/>
          </a:p>
          <a:p>
            <a:pPr marL="457200" lvl="0" indent="-311150" algn="l" rtl="0">
              <a:spcBef>
                <a:spcPts val="1000"/>
              </a:spcBef>
              <a:spcAft>
                <a:spcPts val="0"/>
              </a:spcAft>
              <a:buSzPts val="1300"/>
              <a:buChar char="➢"/>
            </a:pPr>
            <a:r>
              <a:rPr lang="en"/>
              <a:t>Technologies Used</a:t>
            </a:r>
            <a:endParaRPr/>
          </a:p>
          <a:p>
            <a:pPr marL="457200" lvl="0" indent="-311150" algn="l" rtl="0">
              <a:spcBef>
                <a:spcPts val="1000"/>
              </a:spcBef>
              <a:spcAft>
                <a:spcPts val="0"/>
              </a:spcAft>
              <a:buSzPts val="1300"/>
              <a:buChar char="➢"/>
            </a:pPr>
            <a:r>
              <a:rPr lang="en"/>
              <a:t>Proposed System Design</a:t>
            </a:r>
            <a:endParaRPr/>
          </a:p>
          <a:p>
            <a:pPr marL="457200" lvl="0" indent="-311150" algn="l" rtl="0">
              <a:spcBef>
                <a:spcPts val="1000"/>
              </a:spcBef>
              <a:spcAft>
                <a:spcPts val="0"/>
              </a:spcAft>
              <a:buSzPts val="1300"/>
              <a:buChar char="➢"/>
            </a:pPr>
            <a:r>
              <a:rPr lang="en"/>
              <a:t>Architecture Design</a:t>
            </a:r>
            <a:endParaRPr/>
          </a:p>
          <a:p>
            <a:pPr marL="457200" lvl="0" indent="-311150" algn="l" rtl="0">
              <a:spcBef>
                <a:spcPts val="1000"/>
              </a:spcBef>
              <a:spcAft>
                <a:spcPts val="0"/>
              </a:spcAft>
              <a:buSzPts val="1300"/>
              <a:buChar char="➢"/>
            </a:pPr>
            <a:r>
              <a:rPr lang="en"/>
              <a:t>ScreenShots</a:t>
            </a:r>
            <a:endParaRPr/>
          </a:p>
          <a:p>
            <a:pPr marL="457200" lvl="0" indent="-311150" algn="l" rtl="0">
              <a:spcBef>
                <a:spcPts val="1000"/>
              </a:spcBef>
              <a:spcAft>
                <a:spcPts val="0"/>
              </a:spcAft>
              <a:buSzPts val="1300"/>
              <a:buChar char="➢"/>
            </a:pPr>
            <a:r>
              <a:rPr lang="en"/>
              <a:t>Conclusion</a:t>
            </a:r>
            <a:endParaRPr/>
          </a:p>
          <a:p>
            <a:pPr marL="457200" lvl="0" indent="-311150" algn="l" rtl="0">
              <a:spcBef>
                <a:spcPts val="1000"/>
              </a:spcBef>
              <a:spcAft>
                <a:spcPts val="1200"/>
              </a:spcAft>
              <a:buSzPts val="1300"/>
              <a:buChar char="➢"/>
            </a:pPr>
            <a:r>
              <a:rPr lang="en"/>
              <a:t>Future Enhancement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2"/>
          <p:cNvSpPr txBox="1">
            <a:spLocks noGrp="1"/>
          </p:cNvSpPr>
          <p:nvPr>
            <p:ph type="title"/>
          </p:nvPr>
        </p:nvSpPr>
        <p:spPr>
          <a:xfrm>
            <a:off x="729450" y="5748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Screen Shots</a:t>
            </a:r>
            <a:endParaRPr/>
          </a:p>
        </p:txBody>
      </p:sp>
      <p:pic>
        <p:nvPicPr>
          <p:cNvPr id="250" name="Google Shape;250;p32"/>
          <p:cNvPicPr preferRelativeResize="0"/>
          <p:nvPr/>
        </p:nvPicPr>
        <p:blipFill>
          <a:blip r:embed="rId3">
            <a:alphaModFix/>
          </a:blip>
          <a:stretch>
            <a:fillRect/>
          </a:stretch>
        </p:blipFill>
        <p:spPr>
          <a:xfrm>
            <a:off x="1786962" y="1339175"/>
            <a:ext cx="5573674" cy="3651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3"/>
          <p:cNvSpPr txBox="1">
            <a:spLocks noGrp="1"/>
          </p:cNvSpPr>
          <p:nvPr>
            <p:ph type="title"/>
          </p:nvPr>
        </p:nvSpPr>
        <p:spPr>
          <a:xfrm>
            <a:off x="729450" y="5644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Screen Shots</a:t>
            </a:r>
            <a:endParaRPr/>
          </a:p>
        </p:txBody>
      </p:sp>
      <p:pic>
        <p:nvPicPr>
          <p:cNvPr id="256" name="Google Shape;256;p33"/>
          <p:cNvPicPr preferRelativeResize="0"/>
          <p:nvPr/>
        </p:nvPicPr>
        <p:blipFill>
          <a:blip r:embed="rId3">
            <a:alphaModFix/>
          </a:blip>
          <a:stretch>
            <a:fillRect/>
          </a:stretch>
        </p:blipFill>
        <p:spPr>
          <a:xfrm>
            <a:off x="1785238" y="1328900"/>
            <a:ext cx="5573526" cy="3651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title"/>
          </p:nvPr>
        </p:nvSpPr>
        <p:spPr>
          <a:xfrm>
            <a:off x="729450" y="5571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262" name="Google Shape;262;p34"/>
          <p:cNvSpPr txBox="1">
            <a:spLocks noGrp="1"/>
          </p:cNvSpPr>
          <p:nvPr>
            <p:ph type="body" idx="1"/>
          </p:nvPr>
        </p:nvSpPr>
        <p:spPr>
          <a:xfrm>
            <a:off x="658450" y="1445800"/>
            <a:ext cx="7978800" cy="3210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The project has been completed as per the system requirements.</a:t>
            </a:r>
            <a:endParaRPr>
              <a:solidFill>
                <a:schemeClr val="dk2"/>
              </a:solidFill>
            </a:endParaRPr>
          </a:p>
          <a:p>
            <a:pPr marL="0" lvl="0" indent="0" algn="l" rtl="0">
              <a:spcBef>
                <a:spcPts val="1200"/>
              </a:spcBef>
              <a:spcAft>
                <a:spcPts val="0"/>
              </a:spcAft>
              <a:buNone/>
            </a:pPr>
            <a:r>
              <a:rPr lang="en">
                <a:solidFill>
                  <a:schemeClr val="dk2"/>
                </a:solidFill>
              </a:rPr>
              <a:t>The implementation and testing has been done in a progressive manner. </a:t>
            </a:r>
            <a:endParaRPr>
              <a:solidFill>
                <a:schemeClr val="dk2"/>
              </a:solidFill>
            </a:endParaRPr>
          </a:p>
          <a:p>
            <a:pPr marL="0" lvl="0" indent="0" algn="l" rtl="0">
              <a:spcBef>
                <a:spcPts val="1200"/>
              </a:spcBef>
              <a:spcAft>
                <a:spcPts val="0"/>
              </a:spcAft>
              <a:buNone/>
            </a:pPr>
            <a:r>
              <a:rPr lang="en">
                <a:solidFill>
                  <a:schemeClr val="dk2"/>
                </a:solidFill>
              </a:rPr>
              <a:t>During this duration of this project implementation. I learned the following things :</a:t>
            </a:r>
            <a:endParaRPr>
              <a:solidFill>
                <a:schemeClr val="dk2"/>
              </a:solidFill>
            </a:endParaRPr>
          </a:p>
          <a:p>
            <a:pPr marL="457200" lvl="0" indent="-311150" algn="l" rtl="0">
              <a:spcBef>
                <a:spcPts val="1200"/>
              </a:spcBef>
              <a:spcAft>
                <a:spcPts val="0"/>
              </a:spcAft>
              <a:buClr>
                <a:schemeClr val="dk2"/>
              </a:buClr>
              <a:buSzPts val="1300"/>
              <a:buChar char="●"/>
            </a:pPr>
            <a:r>
              <a:rPr lang="en">
                <a:solidFill>
                  <a:schemeClr val="dk2"/>
                </a:solidFill>
              </a:rPr>
              <a:t>Python</a:t>
            </a:r>
            <a:endParaRPr>
              <a:solidFill>
                <a:schemeClr val="dk2"/>
              </a:solidFill>
            </a:endParaRPr>
          </a:p>
          <a:p>
            <a:pPr marL="457200" lvl="0" indent="-311150" algn="l" rtl="0">
              <a:spcBef>
                <a:spcPts val="0"/>
              </a:spcBef>
              <a:spcAft>
                <a:spcPts val="0"/>
              </a:spcAft>
              <a:buClr>
                <a:schemeClr val="dk2"/>
              </a:buClr>
              <a:buSzPts val="1300"/>
              <a:buChar char="●"/>
            </a:pPr>
            <a:r>
              <a:rPr lang="en">
                <a:solidFill>
                  <a:schemeClr val="dk2"/>
                </a:solidFill>
              </a:rPr>
              <a:t>Streamlit</a:t>
            </a:r>
            <a:endParaRPr>
              <a:solidFill>
                <a:schemeClr val="dk2"/>
              </a:solidFill>
            </a:endParaRPr>
          </a:p>
          <a:p>
            <a:pPr marL="457200" lvl="0" indent="-311150" algn="l" rtl="0">
              <a:spcBef>
                <a:spcPts val="0"/>
              </a:spcBef>
              <a:spcAft>
                <a:spcPts val="0"/>
              </a:spcAft>
              <a:buClr>
                <a:schemeClr val="dk2"/>
              </a:buClr>
              <a:buSzPts val="1300"/>
              <a:buChar char="●"/>
            </a:pPr>
            <a:r>
              <a:rPr lang="en">
                <a:solidFill>
                  <a:schemeClr val="dk2"/>
                </a:solidFill>
              </a:rPr>
              <a:t>Data Science and Machine Learning</a:t>
            </a:r>
            <a:endParaRPr>
              <a:solidFill>
                <a:schemeClr val="dk2"/>
              </a:solidFill>
            </a:endParaRPr>
          </a:p>
          <a:p>
            <a:pPr marL="457200" lvl="0" indent="-311150" algn="l" rtl="0">
              <a:spcBef>
                <a:spcPts val="0"/>
              </a:spcBef>
              <a:spcAft>
                <a:spcPts val="0"/>
              </a:spcAft>
              <a:buClr>
                <a:schemeClr val="dk2"/>
              </a:buClr>
              <a:buSzPts val="1300"/>
              <a:buChar char="●"/>
            </a:pPr>
            <a:r>
              <a:rPr lang="en">
                <a:solidFill>
                  <a:schemeClr val="dk2"/>
                </a:solidFill>
              </a:rPr>
              <a:t>Deep learning </a:t>
            </a:r>
            <a:endParaRPr>
              <a:solidFill>
                <a:schemeClr val="dk2"/>
              </a:solidFill>
            </a:endParaRPr>
          </a:p>
          <a:p>
            <a:pPr marL="457200" lvl="0" indent="-311150" algn="l" rtl="0">
              <a:spcBef>
                <a:spcPts val="0"/>
              </a:spcBef>
              <a:spcAft>
                <a:spcPts val="0"/>
              </a:spcAft>
              <a:buClr>
                <a:schemeClr val="dk2"/>
              </a:buClr>
              <a:buSzPts val="1300"/>
              <a:buChar char="●"/>
            </a:pPr>
            <a:r>
              <a:rPr lang="en">
                <a:solidFill>
                  <a:schemeClr val="dk2"/>
                </a:solidFill>
              </a:rPr>
              <a:t>TensorFlow </a:t>
            </a:r>
            <a:endParaRPr>
              <a:solidFill>
                <a:schemeClr val="dk2"/>
              </a:solidFill>
            </a:endParaRPr>
          </a:p>
          <a:p>
            <a:pPr marL="457200" lvl="0" indent="-311150" algn="l" rtl="0">
              <a:spcBef>
                <a:spcPts val="0"/>
              </a:spcBef>
              <a:spcAft>
                <a:spcPts val="0"/>
              </a:spcAft>
              <a:buClr>
                <a:schemeClr val="dk2"/>
              </a:buClr>
              <a:buSzPts val="1300"/>
              <a:buChar char="●"/>
            </a:pPr>
            <a:r>
              <a:rPr lang="en">
                <a:solidFill>
                  <a:schemeClr val="dk2"/>
                </a:solidFill>
              </a:rPr>
              <a:t>Keras</a:t>
            </a:r>
            <a:endParaRPr>
              <a:solidFill>
                <a:schemeClr val="dk2"/>
              </a:solidFill>
            </a:endParaRPr>
          </a:p>
          <a:p>
            <a:pPr marL="0" lvl="0" indent="0" algn="l" rtl="0">
              <a:spcBef>
                <a:spcPts val="1200"/>
              </a:spcBef>
              <a:spcAft>
                <a:spcPts val="12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5"/>
          <p:cNvSpPr txBox="1">
            <a:spLocks noGrp="1"/>
          </p:cNvSpPr>
          <p:nvPr>
            <p:ph type="title"/>
          </p:nvPr>
        </p:nvSpPr>
        <p:spPr>
          <a:xfrm>
            <a:off x="776325" y="5805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Enhancements</a:t>
            </a:r>
            <a:endParaRPr/>
          </a:p>
        </p:txBody>
      </p:sp>
      <p:sp>
        <p:nvSpPr>
          <p:cNvPr id="268" name="Google Shape;268;p35"/>
          <p:cNvSpPr txBox="1">
            <a:spLocks noGrp="1"/>
          </p:cNvSpPr>
          <p:nvPr>
            <p:ph type="body" idx="1"/>
          </p:nvPr>
        </p:nvSpPr>
        <p:spPr>
          <a:xfrm>
            <a:off x="729450" y="1492675"/>
            <a:ext cx="7688700" cy="2847300"/>
          </a:xfrm>
          <a:prstGeom prst="rect">
            <a:avLst/>
          </a:prstGeom>
        </p:spPr>
        <p:txBody>
          <a:bodyPr spcFirstLastPara="1" wrap="square" lIns="91425" tIns="91425" rIns="91425" bIns="91425" anchor="t" anchorCtr="0">
            <a:normAutofit lnSpcReduction="10000"/>
          </a:bodyPr>
          <a:lstStyle/>
          <a:p>
            <a:pPr marL="457200" lvl="0" indent="-304800" algn="just" rtl="0">
              <a:spcBef>
                <a:spcPts val="0"/>
              </a:spcBef>
              <a:spcAft>
                <a:spcPts val="0"/>
              </a:spcAft>
              <a:buClr>
                <a:srgbClr val="111111"/>
              </a:buClr>
              <a:buSzPts val="1200"/>
              <a:buFont typeface="Lato"/>
              <a:buChar char="●"/>
            </a:pPr>
            <a:r>
              <a:rPr lang="en">
                <a:solidFill>
                  <a:srgbClr val="111111"/>
                </a:solidFill>
              </a:rPr>
              <a:t>Integrating the StyleGen application with the DALL-E 2 architecture could unlock additional features.</a:t>
            </a:r>
            <a:endParaRPr>
              <a:solidFill>
                <a:srgbClr val="111111"/>
              </a:solidFill>
            </a:endParaRPr>
          </a:p>
          <a:p>
            <a:pPr marL="457200" lvl="0" indent="-304800" algn="just" rtl="0">
              <a:spcBef>
                <a:spcPts val="1000"/>
              </a:spcBef>
              <a:spcAft>
                <a:spcPts val="0"/>
              </a:spcAft>
              <a:buClr>
                <a:srgbClr val="111111"/>
              </a:buClr>
              <a:buSzPts val="1200"/>
              <a:buFont typeface="Lato"/>
              <a:buChar char="●"/>
            </a:pPr>
            <a:r>
              <a:rPr lang="en">
                <a:solidFill>
                  <a:srgbClr val="111111"/>
                </a:solidFill>
              </a:rPr>
              <a:t>Establishing a structured system with a hierarchy of personnel to oversee and provide necessary services could help maintain harmony within the system, rather than relying on a standalone system as it is now.</a:t>
            </a:r>
            <a:endParaRPr>
              <a:solidFill>
                <a:srgbClr val="111111"/>
              </a:solidFill>
            </a:endParaRPr>
          </a:p>
          <a:p>
            <a:pPr marL="457200" lvl="0" indent="-304800" algn="just" rtl="0">
              <a:spcBef>
                <a:spcPts val="1000"/>
              </a:spcBef>
              <a:spcAft>
                <a:spcPts val="0"/>
              </a:spcAft>
              <a:buClr>
                <a:srgbClr val="111111"/>
              </a:buClr>
              <a:buSzPts val="1200"/>
              <a:buFont typeface="Lato"/>
              <a:buChar char="●"/>
            </a:pPr>
            <a:r>
              <a:rPr lang="en">
                <a:solidFill>
                  <a:srgbClr val="111111"/>
                </a:solidFill>
              </a:rPr>
              <a:t>Implementing a profile system to track work history.</a:t>
            </a:r>
            <a:endParaRPr>
              <a:solidFill>
                <a:srgbClr val="111111"/>
              </a:solidFill>
            </a:endParaRPr>
          </a:p>
          <a:p>
            <a:pPr marL="457200" lvl="0" indent="-304800" algn="just" rtl="0">
              <a:spcBef>
                <a:spcPts val="1000"/>
              </a:spcBef>
              <a:spcAft>
                <a:spcPts val="0"/>
              </a:spcAft>
              <a:buClr>
                <a:srgbClr val="111111"/>
              </a:buClr>
              <a:buSzPts val="1200"/>
              <a:buFont typeface="Lato"/>
              <a:buChar char="●"/>
            </a:pPr>
            <a:r>
              <a:rPr lang="en">
                <a:solidFill>
                  <a:srgbClr val="111111"/>
                </a:solidFill>
              </a:rPr>
              <a:t>Developing an online community to foster and promote the growth of the application. This could be achieved by creating a website for our application to generate and implement new ideas, ensuring the system remains reliable and enduring.</a:t>
            </a:r>
            <a:endParaRPr>
              <a:solidFill>
                <a:srgbClr val="111111"/>
              </a:solidFill>
            </a:endParaRPr>
          </a:p>
          <a:p>
            <a:pPr marL="0" lvl="0" indent="0" algn="l" rtl="0">
              <a:spcBef>
                <a:spcPts val="1000"/>
              </a:spcBef>
              <a:spcAft>
                <a:spcPts val="12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xfrm>
            <a:off x="729450" y="5838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Git History</a:t>
            </a:r>
            <a:endParaRPr/>
          </a:p>
        </p:txBody>
      </p:sp>
      <p:pic>
        <p:nvPicPr>
          <p:cNvPr id="274" name="Google Shape;274;p36"/>
          <p:cNvPicPr preferRelativeResize="0"/>
          <p:nvPr/>
        </p:nvPicPr>
        <p:blipFill>
          <a:blip r:embed="rId3">
            <a:alphaModFix/>
          </a:blip>
          <a:stretch>
            <a:fillRect/>
          </a:stretch>
        </p:blipFill>
        <p:spPr>
          <a:xfrm>
            <a:off x="1461300" y="1287375"/>
            <a:ext cx="6418848" cy="36105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7"/>
          <p:cNvSpPr txBox="1">
            <a:spLocks noGrp="1"/>
          </p:cNvSpPr>
          <p:nvPr>
            <p:ph type="title"/>
          </p:nvPr>
        </p:nvSpPr>
        <p:spPr>
          <a:xfrm>
            <a:off x="727650" y="6045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280" name="Google Shape;280;p37"/>
          <p:cNvSpPr txBox="1">
            <a:spLocks noGrp="1"/>
          </p:cNvSpPr>
          <p:nvPr>
            <p:ph type="body" idx="1"/>
          </p:nvPr>
        </p:nvSpPr>
        <p:spPr>
          <a:xfrm>
            <a:off x="729450" y="1432325"/>
            <a:ext cx="2481000" cy="34875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1200"/>
              </a:spcBef>
              <a:spcAft>
                <a:spcPts val="0"/>
              </a:spcAft>
              <a:buNone/>
            </a:pPr>
            <a:r>
              <a:rPr lang="en" sz="1600" b="1">
                <a:solidFill>
                  <a:srgbClr val="000000"/>
                </a:solidFill>
                <a:latin typeface="Times New Roman"/>
                <a:ea typeface="Times New Roman"/>
                <a:cs typeface="Times New Roman"/>
                <a:sym typeface="Times New Roman"/>
              </a:rPr>
              <a:t>BOOKS</a:t>
            </a:r>
            <a:endParaRPr sz="1600" b="1">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400" b="1">
                <a:solidFill>
                  <a:srgbClr val="000000"/>
                </a:solidFill>
                <a:latin typeface="Times New Roman"/>
                <a:ea typeface="Times New Roman"/>
                <a:cs typeface="Times New Roman"/>
                <a:sym typeface="Times New Roman"/>
              </a:rPr>
              <a:t> </a:t>
            </a:r>
            <a:endParaRPr sz="1400" b="1">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2E2E2E"/>
                </a:solidFill>
                <a:latin typeface="Times New Roman"/>
                <a:ea typeface="Times New Roman"/>
                <a:cs typeface="Times New Roman"/>
                <a:sym typeface="Times New Roman"/>
              </a:rPr>
              <a:t>[1] Convolutional neural networks for visual computing (Chapter 4), Ragav Venkatesan and Baoxin Li CRC press</a:t>
            </a:r>
            <a:endParaRPr sz="1200">
              <a:solidFill>
                <a:srgbClr val="2E2E2E"/>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[2] Online book Dive Deep into Machine Learning at</a:t>
            </a:r>
            <a:r>
              <a:rPr lang="en" sz="1200">
                <a:solidFill>
                  <a:srgbClr val="000000"/>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 sz="1200" u="sng">
                <a:solidFill>
                  <a:schemeClr val="hlink"/>
                </a:solidFill>
                <a:latin typeface="Times New Roman"/>
                <a:ea typeface="Times New Roman"/>
                <a:cs typeface="Times New Roman"/>
                <a:sym typeface="Times New Roman"/>
                <a:hlinkClick r:id="rId3"/>
              </a:rPr>
              <a:t>https://d2l.ai/</a:t>
            </a:r>
            <a:endParaRPr sz="12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[3] E. Alpayidin, Introduction to Machine Learning, Prentice Hall of India (2005)</a:t>
            </a:r>
            <a:endParaRPr sz="12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[4] Jeeva Jose, “Taming Python by Programming”, Khanna Publishers, New Delhi, 2018</a:t>
            </a:r>
            <a:endParaRPr sz="1200">
              <a:solidFill>
                <a:srgbClr val="000000"/>
              </a:solidFill>
              <a:latin typeface="Times New Roman"/>
              <a:ea typeface="Times New Roman"/>
              <a:cs typeface="Times New Roman"/>
              <a:sym typeface="Times New Roman"/>
            </a:endParaRPr>
          </a:p>
          <a:p>
            <a:pPr marL="0" lvl="0" indent="0" algn="l" rtl="0">
              <a:spcBef>
                <a:spcPts val="1200"/>
              </a:spcBef>
              <a:spcAft>
                <a:spcPts val="1200"/>
              </a:spcAft>
              <a:buNone/>
            </a:pPr>
            <a:endParaRPr/>
          </a:p>
        </p:txBody>
      </p:sp>
      <p:sp>
        <p:nvSpPr>
          <p:cNvPr id="281" name="Google Shape;281;p37"/>
          <p:cNvSpPr txBox="1">
            <a:spLocks noGrp="1"/>
          </p:cNvSpPr>
          <p:nvPr>
            <p:ph type="body" idx="1"/>
          </p:nvPr>
        </p:nvSpPr>
        <p:spPr>
          <a:xfrm>
            <a:off x="3526013" y="1432325"/>
            <a:ext cx="2481000" cy="3487500"/>
          </a:xfrm>
          <a:prstGeom prst="rect">
            <a:avLst/>
          </a:prstGeom>
        </p:spPr>
        <p:txBody>
          <a:bodyPr spcFirstLastPara="1" wrap="square" lIns="91425" tIns="91425" rIns="91425" bIns="91425" anchor="t" anchorCtr="0">
            <a:normAutofit/>
          </a:bodyPr>
          <a:lstStyle/>
          <a:p>
            <a:pPr marL="0" lvl="0" indent="0" algn="just" rtl="0">
              <a:spcBef>
                <a:spcPts val="1200"/>
              </a:spcBef>
              <a:spcAft>
                <a:spcPts val="0"/>
              </a:spcAft>
              <a:buNone/>
            </a:pPr>
            <a:r>
              <a:rPr lang="en" sz="1400" b="1">
                <a:solidFill>
                  <a:srgbClr val="000000"/>
                </a:solidFill>
                <a:latin typeface="Times New Roman"/>
                <a:ea typeface="Times New Roman"/>
                <a:cs typeface="Times New Roman"/>
                <a:sym typeface="Times New Roman"/>
              </a:rPr>
              <a:t>WEBSITES</a:t>
            </a:r>
            <a:endParaRPr sz="1400" b="1">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 </a:t>
            </a:r>
            <a:endParaRPr sz="12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[5]</a:t>
            </a:r>
            <a:r>
              <a:rPr lang="en" sz="1200">
                <a:solidFill>
                  <a:srgbClr val="000000"/>
                </a:solidFill>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 </a:t>
            </a:r>
            <a:r>
              <a:rPr lang="en" sz="1200" u="sng">
                <a:solidFill>
                  <a:schemeClr val="hlink"/>
                </a:solidFill>
                <a:latin typeface="Times New Roman"/>
                <a:ea typeface="Times New Roman"/>
                <a:cs typeface="Times New Roman"/>
                <a:sym typeface="Times New Roman"/>
                <a:hlinkClick r:id="rId4"/>
              </a:rPr>
              <a:t>https://www.tensorflow.org/</a:t>
            </a:r>
            <a:endParaRPr sz="12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[6]</a:t>
            </a:r>
            <a:r>
              <a:rPr lang="en" sz="1200">
                <a:solidFill>
                  <a:srgbClr val="000000"/>
                </a:solidFill>
                <a:uFill>
                  <a:noFill/>
                </a:u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 </a:t>
            </a:r>
            <a:r>
              <a:rPr lang="en" sz="1100" u="sng">
                <a:solidFill>
                  <a:schemeClr val="hlink"/>
                </a:solidFill>
                <a:latin typeface="Arial"/>
                <a:ea typeface="Arial"/>
                <a:cs typeface="Arial"/>
                <a:sym typeface="Arial"/>
                <a:hlinkClick r:id="rId5"/>
              </a:rPr>
              <a:t>https://docs.streamlit.io/</a:t>
            </a:r>
            <a:endParaRPr sz="12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latin typeface="Times New Roman"/>
                <a:ea typeface="Times New Roman"/>
                <a:cs typeface="Times New Roman"/>
                <a:sym typeface="Times New Roman"/>
              </a:rPr>
              <a:t>[7]</a:t>
            </a:r>
            <a:r>
              <a:rPr lang="en" sz="1200">
                <a:solidFill>
                  <a:srgbClr val="000000"/>
                </a:solidFill>
                <a:uFill>
                  <a:noFill/>
                </a:u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 </a:t>
            </a:r>
            <a:r>
              <a:rPr lang="en" sz="1100" u="sng">
                <a:solidFill>
                  <a:schemeClr val="hlink"/>
                </a:solidFill>
                <a:latin typeface="Arial"/>
                <a:ea typeface="Arial"/>
                <a:cs typeface="Arial"/>
                <a:sym typeface="Arial"/>
                <a:hlinkClick r:id="rId6"/>
              </a:rPr>
              <a:t>https://keras.io/</a:t>
            </a:r>
            <a:endParaRPr sz="1100" u="sng">
              <a:solidFill>
                <a:schemeClr val="hlink"/>
              </a:solidFill>
              <a:latin typeface="Arial"/>
              <a:ea typeface="Arial"/>
              <a:cs typeface="Arial"/>
              <a:sym typeface="Arial"/>
            </a:endParaRPr>
          </a:p>
          <a:p>
            <a:pPr marL="0" lvl="0" indent="0" algn="l" rtl="0">
              <a:spcBef>
                <a:spcPts val="1200"/>
              </a:spcBef>
              <a:spcAft>
                <a:spcPts val="1200"/>
              </a:spcAft>
              <a:buNone/>
            </a:pPr>
            <a:endParaRPr/>
          </a:p>
        </p:txBody>
      </p:sp>
      <p:sp>
        <p:nvSpPr>
          <p:cNvPr id="282" name="Google Shape;282;p37"/>
          <p:cNvSpPr txBox="1">
            <a:spLocks noGrp="1"/>
          </p:cNvSpPr>
          <p:nvPr>
            <p:ph type="body" idx="1"/>
          </p:nvPr>
        </p:nvSpPr>
        <p:spPr>
          <a:xfrm>
            <a:off x="5797550" y="1410125"/>
            <a:ext cx="2995800" cy="3531900"/>
          </a:xfrm>
          <a:prstGeom prst="rect">
            <a:avLst/>
          </a:prstGeom>
        </p:spPr>
        <p:txBody>
          <a:bodyPr spcFirstLastPara="1" wrap="square" lIns="91425" tIns="91425" rIns="91425" bIns="91425" anchor="t" anchorCtr="0">
            <a:normAutofit fontScale="25000" lnSpcReduction="10000"/>
          </a:bodyPr>
          <a:lstStyle/>
          <a:p>
            <a:pPr marL="0" lvl="0" indent="0" algn="l" rtl="0">
              <a:spcBef>
                <a:spcPts val="1200"/>
              </a:spcBef>
              <a:spcAft>
                <a:spcPts val="0"/>
              </a:spcAft>
              <a:buNone/>
            </a:pPr>
            <a:r>
              <a:rPr lang="en" sz="5600" b="1">
                <a:solidFill>
                  <a:srgbClr val="000000"/>
                </a:solidFill>
                <a:latin typeface="Times New Roman"/>
                <a:ea typeface="Times New Roman"/>
                <a:cs typeface="Times New Roman"/>
                <a:sym typeface="Times New Roman"/>
              </a:rPr>
              <a:t>JOURNAL AND PUBLICATIONS</a:t>
            </a:r>
            <a:endParaRPr sz="5600" b="1">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1200">
                <a:solidFill>
                  <a:srgbClr val="000000"/>
                </a:solidFill>
                <a:highlight>
                  <a:srgbClr val="FFFFFF"/>
                </a:highlight>
                <a:latin typeface="Times New Roman"/>
                <a:ea typeface="Times New Roman"/>
                <a:cs typeface="Times New Roman"/>
                <a:sym typeface="Times New Roman"/>
              </a:rPr>
              <a:t> </a:t>
            </a:r>
            <a:endParaRPr sz="1200">
              <a:solidFill>
                <a:srgbClr val="000000"/>
              </a:solidFill>
              <a:highlight>
                <a:srgbClr val="FFFFFF"/>
              </a:highlight>
              <a:latin typeface="Times New Roman"/>
              <a:ea typeface="Times New Roman"/>
              <a:cs typeface="Times New Roman"/>
              <a:sym typeface="Times New Roman"/>
            </a:endParaRPr>
          </a:p>
          <a:p>
            <a:pPr marL="0" lvl="0" indent="0" algn="just" rtl="0">
              <a:spcBef>
                <a:spcPts val="1200"/>
              </a:spcBef>
              <a:spcAft>
                <a:spcPts val="0"/>
              </a:spcAft>
              <a:buNone/>
            </a:pPr>
            <a:r>
              <a:rPr lang="en" sz="4000">
                <a:solidFill>
                  <a:srgbClr val="000000"/>
                </a:solidFill>
                <a:latin typeface="Times New Roman"/>
                <a:ea typeface="Times New Roman"/>
                <a:cs typeface="Times New Roman"/>
                <a:sym typeface="Times New Roman"/>
              </a:rPr>
              <a:t>[8] Image Style Transfer Based on VGG Neural Network Model</a:t>
            </a:r>
            <a:r>
              <a:rPr lang="en" sz="4000" b="1">
                <a:solidFill>
                  <a:srgbClr val="000000"/>
                </a:solidFill>
                <a:latin typeface="Times New Roman"/>
                <a:ea typeface="Times New Roman"/>
                <a:cs typeface="Times New Roman"/>
                <a:sym typeface="Times New Roman"/>
              </a:rPr>
              <a:t>;</a:t>
            </a:r>
            <a:r>
              <a:rPr lang="en" sz="4000">
                <a:solidFill>
                  <a:srgbClr val="000000"/>
                </a:solidFill>
                <a:latin typeface="Times New Roman"/>
                <a:ea typeface="Times New Roman"/>
                <a:cs typeface="Times New Roman"/>
                <a:sym typeface="Times New Roman"/>
              </a:rPr>
              <a:t>2022 IEEE International Conference on Advances in Electrical Engineering and Computer Applications (AEECA); </a:t>
            </a:r>
            <a:r>
              <a:rPr lang="en" sz="4000">
                <a:solidFill>
                  <a:srgbClr val="333333"/>
                </a:solidFill>
                <a:highlight>
                  <a:srgbClr val="FFFFFF"/>
                </a:highlight>
                <a:latin typeface="Times New Roman"/>
                <a:ea typeface="Times New Roman"/>
                <a:cs typeface="Times New Roman"/>
                <a:sym typeface="Times New Roman"/>
              </a:rPr>
              <a:t>IEEE; 20-21 August 2022; Dalian, China</a:t>
            </a:r>
            <a:endParaRPr sz="4000">
              <a:solidFill>
                <a:srgbClr val="333333"/>
              </a:solidFill>
              <a:highlight>
                <a:srgbClr val="FFFFFF"/>
              </a:highlight>
              <a:latin typeface="Times New Roman"/>
              <a:ea typeface="Times New Roman"/>
              <a:cs typeface="Times New Roman"/>
              <a:sym typeface="Times New Roman"/>
            </a:endParaRPr>
          </a:p>
          <a:p>
            <a:pPr marL="0" lvl="0" indent="0" algn="just" rtl="0">
              <a:spcBef>
                <a:spcPts val="1200"/>
              </a:spcBef>
              <a:spcAft>
                <a:spcPts val="0"/>
              </a:spcAft>
              <a:buNone/>
            </a:pPr>
            <a:r>
              <a:rPr lang="en" sz="4000" u="sng">
                <a:solidFill>
                  <a:schemeClr val="hlink"/>
                </a:solidFill>
                <a:latin typeface="Times New Roman"/>
                <a:ea typeface="Times New Roman"/>
                <a:cs typeface="Times New Roman"/>
                <a:sym typeface="Times New Roman"/>
                <a:hlinkClick r:id="rId7"/>
              </a:rPr>
              <a:t>https://ieeexplore.ieee.org/document/9918891</a:t>
            </a:r>
            <a:endParaRPr sz="40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4000">
                <a:solidFill>
                  <a:srgbClr val="000000"/>
                </a:solidFill>
                <a:latin typeface="Times New Roman"/>
                <a:ea typeface="Times New Roman"/>
                <a:cs typeface="Times New Roman"/>
                <a:sym typeface="Times New Roman"/>
              </a:rPr>
              <a:t>[9] Style Transfer with Generative Adversarial Networks; Seconda Sessione di Laurea Anno Accademico 2017 – 2018; Prof. Davide Maltoni, Gabriele Graffieti</a:t>
            </a:r>
            <a:endParaRPr sz="4000">
              <a:solidFill>
                <a:srgbClr val="000000"/>
              </a:solidFill>
              <a:latin typeface="Times New Roman"/>
              <a:ea typeface="Times New Roman"/>
              <a:cs typeface="Times New Roman"/>
              <a:sym typeface="Times New Roman"/>
            </a:endParaRPr>
          </a:p>
          <a:p>
            <a:pPr marL="0" lvl="0" indent="0" algn="just" rtl="0">
              <a:spcBef>
                <a:spcPts val="1200"/>
              </a:spcBef>
              <a:spcAft>
                <a:spcPts val="0"/>
              </a:spcAft>
              <a:buNone/>
            </a:pPr>
            <a:r>
              <a:rPr lang="en" sz="4000">
                <a:solidFill>
                  <a:srgbClr val="000000"/>
                </a:solidFill>
                <a:latin typeface="Times New Roman"/>
                <a:ea typeface="Times New Roman"/>
                <a:cs typeface="Times New Roman"/>
                <a:sym typeface="Times New Roman"/>
              </a:rPr>
              <a:t>[10] </a:t>
            </a:r>
            <a:r>
              <a:rPr lang="en" sz="4000">
                <a:solidFill>
                  <a:srgbClr val="222222"/>
                </a:solidFill>
                <a:highlight>
                  <a:srgbClr val="FFFFFF"/>
                </a:highlight>
                <a:latin typeface="Times New Roman"/>
                <a:ea typeface="Times New Roman"/>
                <a:cs typeface="Times New Roman"/>
                <a:sym typeface="Times New Roman"/>
              </a:rPr>
              <a:t>Zhang, Yuxin, et al. "Domain enhanced arbitrary image style transfer via contrastive learning." </a:t>
            </a:r>
            <a:r>
              <a:rPr lang="en" sz="4000" i="1">
                <a:solidFill>
                  <a:srgbClr val="222222"/>
                </a:solidFill>
                <a:highlight>
                  <a:srgbClr val="FFFFFF"/>
                </a:highlight>
                <a:latin typeface="Times New Roman"/>
                <a:ea typeface="Times New Roman"/>
                <a:cs typeface="Times New Roman"/>
                <a:sym typeface="Times New Roman"/>
              </a:rPr>
              <a:t>ACM SIGGRAPH 2022 Conference Proceedings</a:t>
            </a:r>
            <a:r>
              <a:rPr lang="en" sz="4000">
                <a:solidFill>
                  <a:srgbClr val="222222"/>
                </a:solidFill>
                <a:highlight>
                  <a:srgbClr val="FFFFFF"/>
                </a:highlight>
                <a:latin typeface="Times New Roman"/>
                <a:ea typeface="Times New Roman"/>
                <a:cs typeface="Times New Roman"/>
                <a:sym typeface="Times New Roman"/>
              </a:rPr>
              <a:t>. 2022.</a:t>
            </a:r>
            <a:endParaRPr sz="4000">
              <a:solidFill>
                <a:srgbClr val="222222"/>
              </a:solidFill>
              <a:highlight>
                <a:srgbClr val="FFFFFF"/>
              </a:highlight>
              <a:latin typeface="Times New Roman"/>
              <a:ea typeface="Times New Roman"/>
              <a:cs typeface="Times New Roman"/>
              <a:sym typeface="Times New Roman"/>
            </a:endParaRPr>
          </a:p>
          <a:p>
            <a:pPr marL="0" lvl="0" indent="0" algn="l" rtl="0">
              <a:spcBef>
                <a:spcPts val="1200"/>
              </a:spcBef>
              <a:spcAft>
                <a:spcPts val="120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8"/>
          <p:cNvSpPr txBox="1">
            <a:spLocks noGrp="1"/>
          </p:cNvSpPr>
          <p:nvPr>
            <p:ph type="title"/>
          </p:nvPr>
        </p:nvSpPr>
        <p:spPr>
          <a:xfrm>
            <a:off x="729450" y="733950"/>
            <a:ext cx="7688400" cy="124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THANK</a:t>
            </a:r>
            <a:endParaRPr/>
          </a:p>
          <a:p>
            <a:pPr marL="0" lvl="0" indent="0" algn="l" rtl="0">
              <a:spcBef>
                <a:spcPts val="0"/>
              </a:spcBef>
              <a:spcAft>
                <a:spcPts val="0"/>
              </a:spcAft>
              <a:buNone/>
            </a:pPr>
            <a:r>
              <a:rPr lang="en"/>
              <a:t>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729450" y="5631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Abstract</a:t>
            </a:r>
            <a:endParaRPr/>
          </a:p>
        </p:txBody>
      </p:sp>
      <p:sp>
        <p:nvSpPr>
          <p:cNvPr id="100" name="Google Shape;100;p15"/>
          <p:cNvSpPr txBox="1">
            <a:spLocks noGrp="1"/>
          </p:cNvSpPr>
          <p:nvPr>
            <p:ph type="body" idx="1"/>
          </p:nvPr>
        </p:nvSpPr>
        <p:spPr>
          <a:xfrm>
            <a:off x="729450" y="1390925"/>
            <a:ext cx="7688700" cy="29490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Image style transfer is a deep learning technique for blending the content of one image with the style of another. </a:t>
            </a:r>
            <a:endParaRPr sz="1400"/>
          </a:p>
          <a:p>
            <a:pPr marL="457200" lvl="0" indent="-317500" algn="l" rtl="0">
              <a:spcBef>
                <a:spcPts val="0"/>
              </a:spcBef>
              <a:spcAft>
                <a:spcPts val="0"/>
              </a:spcAft>
              <a:buSzPts val="1400"/>
              <a:buChar char="●"/>
            </a:pPr>
            <a:r>
              <a:rPr lang="en" sz="1400"/>
              <a:t>The output is a new image with the same content as the original content image, but with the style of the style image. </a:t>
            </a:r>
            <a:endParaRPr sz="1400"/>
          </a:p>
          <a:p>
            <a:pPr marL="457200" lvl="0" indent="-317500" algn="l" rtl="0">
              <a:spcBef>
                <a:spcPts val="0"/>
              </a:spcBef>
              <a:spcAft>
                <a:spcPts val="0"/>
              </a:spcAft>
              <a:buSzPts val="1400"/>
              <a:buChar char="●"/>
            </a:pPr>
            <a:r>
              <a:rPr lang="en" sz="1400"/>
              <a:t>This can be achieved by using neural networks to separate and recombine the content and style features of the images. </a:t>
            </a:r>
            <a:endParaRPr sz="1400"/>
          </a:p>
          <a:p>
            <a:pPr marL="457200" lvl="0" indent="-317500" algn="l" rtl="0">
              <a:spcBef>
                <a:spcPts val="0"/>
              </a:spcBef>
              <a:spcAft>
                <a:spcPts val="0"/>
              </a:spcAft>
              <a:buSzPts val="1400"/>
              <a:buChar char="●"/>
            </a:pPr>
            <a:r>
              <a:rPr lang="en" sz="1400"/>
              <a:t>This new method has high computational efficiency and a good style transfer effect. Pre-trained VGG-19 (Visual Geometry Group) neural network models are used to achieve image style transfer.</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676575" y="5114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Module Description</a:t>
            </a:r>
            <a:endParaRPr/>
          </a:p>
        </p:txBody>
      </p:sp>
      <p:grpSp>
        <p:nvGrpSpPr>
          <p:cNvPr id="106" name="Google Shape;106;p16"/>
          <p:cNvGrpSpPr/>
          <p:nvPr/>
        </p:nvGrpSpPr>
        <p:grpSpPr>
          <a:xfrm>
            <a:off x="267438" y="1729400"/>
            <a:ext cx="3558375" cy="924600"/>
            <a:chOff x="308838" y="1242975"/>
            <a:chExt cx="3558375" cy="924600"/>
          </a:xfrm>
        </p:grpSpPr>
        <p:cxnSp>
          <p:nvCxnSpPr>
            <p:cNvPr id="107" name="Google Shape;107;p16"/>
            <p:cNvCxnSpPr/>
            <p:nvPr/>
          </p:nvCxnSpPr>
          <p:spPr>
            <a:xfrm rot="10800000">
              <a:off x="2642013" y="1654113"/>
              <a:ext cx="1225200" cy="0"/>
            </a:xfrm>
            <a:prstGeom prst="straightConnector1">
              <a:avLst/>
            </a:prstGeom>
            <a:noFill/>
            <a:ln w="9525" cap="flat" cmpd="sng">
              <a:solidFill>
                <a:srgbClr val="249C90"/>
              </a:solidFill>
              <a:prstDash val="solid"/>
              <a:round/>
              <a:headEnd type="none" w="sm" len="sm"/>
              <a:tailEnd type="oval" w="med" len="med"/>
            </a:ln>
          </p:spPr>
        </p:cxnSp>
        <p:sp>
          <p:nvSpPr>
            <p:cNvPr id="108" name="Google Shape;108;p16"/>
            <p:cNvSpPr txBox="1"/>
            <p:nvPr/>
          </p:nvSpPr>
          <p:spPr>
            <a:xfrm>
              <a:off x="308838" y="1242975"/>
              <a:ext cx="2124000" cy="92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a:latin typeface="Roboto"/>
                  <a:ea typeface="Roboto"/>
                  <a:cs typeface="Roboto"/>
                  <a:sym typeface="Roboto"/>
                </a:rPr>
                <a:t>Image Loading &amp; Pre processing</a:t>
              </a:r>
              <a:endParaRPr sz="1200" b="1">
                <a:latin typeface="Roboto"/>
                <a:ea typeface="Roboto"/>
                <a:cs typeface="Roboto"/>
                <a:sym typeface="Roboto"/>
              </a:endParaRPr>
            </a:p>
            <a:p>
              <a:pPr marL="0" lvl="0" indent="0" algn="r" rtl="0">
                <a:lnSpc>
                  <a:spcPct val="115000"/>
                </a:lnSpc>
                <a:spcBef>
                  <a:spcPts val="1200"/>
                </a:spcBef>
                <a:spcAft>
                  <a:spcPts val="0"/>
                </a:spcAft>
                <a:buNone/>
              </a:pPr>
              <a:r>
                <a:rPr lang="en" sz="800">
                  <a:latin typeface="Roboto"/>
                  <a:ea typeface="Roboto"/>
                  <a:cs typeface="Roboto"/>
                  <a:sym typeface="Roboto"/>
                </a:rPr>
                <a:t>This module will load the content and style images, pre-process them to prepare them for input into the VGG-19 network, and convert them to tensor format.</a:t>
              </a:r>
              <a:endParaRPr sz="800">
                <a:latin typeface="Roboto"/>
                <a:ea typeface="Roboto"/>
                <a:cs typeface="Roboto"/>
                <a:sym typeface="Roboto"/>
              </a:endParaRPr>
            </a:p>
            <a:p>
              <a:pPr marL="0" lvl="0" indent="0" algn="r" rtl="0">
                <a:spcBef>
                  <a:spcPts val="0"/>
                </a:spcBef>
                <a:spcAft>
                  <a:spcPts val="1600"/>
                </a:spcAft>
                <a:buNone/>
              </a:pPr>
              <a:r>
                <a:rPr lang="en" sz="800">
                  <a:latin typeface="Roboto"/>
                  <a:ea typeface="Roboto"/>
                  <a:cs typeface="Roboto"/>
                  <a:sym typeface="Roboto"/>
                </a:rPr>
                <a:t>.</a:t>
              </a:r>
              <a:endParaRPr sz="800" b="1">
                <a:latin typeface="Roboto"/>
                <a:ea typeface="Roboto"/>
                <a:cs typeface="Roboto"/>
                <a:sym typeface="Roboto"/>
              </a:endParaRPr>
            </a:p>
          </p:txBody>
        </p:sp>
      </p:grpSp>
      <p:grpSp>
        <p:nvGrpSpPr>
          <p:cNvPr id="109" name="Google Shape;109;p16"/>
          <p:cNvGrpSpPr/>
          <p:nvPr/>
        </p:nvGrpSpPr>
        <p:grpSpPr>
          <a:xfrm>
            <a:off x="267438" y="3132550"/>
            <a:ext cx="3263100" cy="924600"/>
            <a:chOff x="308838" y="2646125"/>
            <a:chExt cx="3263100" cy="924600"/>
          </a:xfrm>
        </p:grpSpPr>
        <p:cxnSp>
          <p:nvCxnSpPr>
            <p:cNvPr id="110" name="Google Shape;110;p16"/>
            <p:cNvCxnSpPr/>
            <p:nvPr/>
          </p:nvCxnSpPr>
          <p:spPr>
            <a:xfrm rot="10800000">
              <a:off x="2641938" y="3108425"/>
              <a:ext cx="930000" cy="0"/>
            </a:xfrm>
            <a:prstGeom prst="straightConnector1">
              <a:avLst/>
            </a:prstGeom>
            <a:noFill/>
            <a:ln w="9525" cap="flat" cmpd="sng">
              <a:solidFill>
                <a:srgbClr val="1F887E"/>
              </a:solidFill>
              <a:prstDash val="solid"/>
              <a:round/>
              <a:headEnd type="none" w="sm" len="sm"/>
              <a:tailEnd type="oval" w="med" len="med"/>
            </a:ln>
          </p:spPr>
        </p:cxnSp>
        <p:sp>
          <p:nvSpPr>
            <p:cNvPr id="111" name="Google Shape;111;p16"/>
            <p:cNvSpPr txBox="1"/>
            <p:nvPr/>
          </p:nvSpPr>
          <p:spPr>
            <a:xfrm>
              <a:off x="308838" y="2646125"/>
              <a:ext cx="2124000" cy="92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a:latin typeface="Roboto"/>
                  <a:ea typeface="Roboto"/>
                  <a:cs typeface="Roboto"/>
                  <a:sym typeface="Roboto"/>
                </a:rPr>
                <a:t>VGG-19 feature extraction module</a:t>
              </a:r>
              <a:endParaRPr sz="1200" b="1">
                <a:latin typeface="Roboto"/>
                <a:ea typeface="Roboto"/>
                <a:cs typeface="Roboto"/>
                <a:sym typeface="Roboto"/>
              </a:endParaRPr>
            </a:p>
            <a:p>
              <a:pPr marL="0" lvl="0" indent="0" algn="r" rtl="0">
                <a:spcBef>
                  <a:spcPts val="0"/>
                </a:spcBef>
                <a:spcAft>
                  <a:spcPts val="0"/>
                </a:spcAft>
                <a:buNone/>
              </a:pPr>
              <a:endParaRPr sz="800" b="1">
                <a:latin typeface="Roboto"/>
                <a:ea typeface="Roboto"/>
                <a:cs typeface="Roboto"/>
                <a:sym typeface="Roboto"/>
              </a:endParaRPr>
            </a:p>
            <a:p>
              <a:pPr marL="0" lvl="0" indent="0" algn="r" rtl="0">
                <a:spcBef>
                  <a:spcPts val="0"/>
                </a:spcBef>
                <a:spcAft>
                  <a:spcPts val="1600"/>
                </a:spcAft>
                <a:buNone/>
              </a:pPr>
              <a:r>
                <a:rPr lang="en" sz="800">
                  <a:latin typeface="Roboto"/>
                  <a:ea typeface="Roboto"/>
                  <a:cs typeface="Roboto"/>
                  <a:sym typeface="Roboto"/>
                </a:rPr>
                <a:t>This module will use the VGG-19 network to extract features from both the content and style images.</a:t>
              </a:r>
              <a:endParaRPr sz="800" b="1">
                <a:latin typeface="Roboto"/>
                <a:ea typeface="Roboto"/>
                <a:cs typeface="Roboto"/>
                <a:sym typeface="Roboto"/>
              </a:endParaRPr>
            </a:p>
          </p:txBody>
        </p:sp>
      </p:grpSp>
      <p:grpSp>
        <p:nvGrpSpPr>
          <p:cNvPr id="112" name="Google Shape;112;p16"/>
          <p:cNvGrpSpPr/>
          <p:nvPr/>
        </p:nvGrpSpPr>
        <p:grpSpPr>
          <a:xfrm>
            <a:off x="4616338" y="3878125"/>
            <a:ext cx="4162750" cy="924600"/>
            <a:chOff x="4657738" y="3391700"/>
            <a:chExt cx="4162750" cy="924600"/>
          </a:xfrm>
        </p:grpSpPr>
        <p:cxnSp>
          <p:nvCxnSpPr>
            <p:cNvPr id="113" name="Google Shape;113;p16"/>
            <p:cNvCxnSpPr/>
            <p:nvPr/>
          </p:nvCxnSpPr>
          <p:spPr>
            <a:xfrm>
              <a:off x="4657738" y="3854000"/>
              <a:ext cx="1838700" cy="0"/>
            </a:xfrm>
            <a:prstGeom prst="straightConnector1">
              <a:avLst/>
            </a:prstGeom>
            <a:noFill/>
            <a:ln w="9525" cap="flat" cmpd="sng">
              <a:solidFill>
                <a:srgbClr val="1D7E74"/>
              </a:solidFill>
              <a:prstDash val="solid"/>
              <a:round/>
              <a:headEnd type="none" w="sm" len="sm"/>
              <a:tailEnd type="oval" w="med" len="med"/>
            </a:ln>
          </p:spPr>
        </p:cxnSp>
        <p:sp>
          <p:nvSpPr>
            <p:cNvPr id="114" name="Google Shape;114;p16"/>
            <p:cNvSpPr txBox="1"/>
            <p:nvPr/>
          </p:nvSpPr>
          <p:spPr>
            <a:xfrm>
              <a:off x="6696488" y="3391700"/>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Roboto"/>
                  <a:ea typeface="Roboto"/>
                  <a:cs typeface="Roboto"/>
                  <a:sym typeface="Roboto"/>
                </a:rPr>
                <a:t>Post Processing module</a:t>
              </a:r>
              <a:endParaRPr sz="1200" b="1">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r>
                <a:rPr lang="en" sz="800">
                  <a:latin typeface="Roboto"/>
                  <a:ea typeface="Roboto"/>
                  <a:cs typeface="Roboto"/>
                  <a:sym typeface="Roboto"/>
                </a:rPr>
                <a:t>This module will perform any necessary postprocessing on the output image, such as converting it back to image format and rescaling it to the original size. It may also display the output image or save it to disk. And Draw the Total Loss graph</a:t>
              </a:r>
              <a:endParaRPr sz="800" b="1">
                <a:latin typeface="Roboto"/>
                <a:ea typeface="Roboto"/>
                <a:cs typeface="Roboto"/>
                <a:sym typeface="Roboto"/>
              </a:endParaRPr>
            </a:p>
          </p:txBody>
        </p:sp>
      </p:grpSp>
      <p:grpSp>
        <p:nvGrpSpPr>
          <p:cNvPr id="115" name="Google Shape;115;p16"/>
          <p:cNvGrpSpPr/>
          <p:nvPr/>
        </p:nvGrpSpPr>
        <p:grpSpPr>
          <a:xfrm>
            <a:off x="5168438" y="1729400"/>
            <a:ext cx="3610650" cy="924600"/>
            <a:chOff x="5209838" y="1242975"/>
            <a:chExt cx="3610650" cy="924600"/>
          </a:xfrm>
        </p:grpSpPr>
        <p:sp>
          <p:nvSpPr>
            <p:cNvPr id="116" name="Google Shape;116;p16"/>
            <p:cNvSpPr txBox="1"/>
            <p:nvPr/>
          </p:nvSpPr>
          <p:spPr>
            <a:xfrm>
              <a:off x="6696488" y="1242975"/>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Roboto"/>
                  <a:ea typeface="Roboto"/>
                  <a:cs typeface="Roboto"/>
                  <a:sym typeface="Roboto"/>
                </a:rPr>
                <a:t>Loss calculation module</a:t>
              </a:r>
              <a:endParaRPr sz="1200" b="1">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r>
                <a:rPr lang="en" sz="800">
                  <a:latin typeface="Roboto"/>
                  <a:ea typeface="Roboto"/>
                  <a:cs typeface="Roboto"/>
                  <a:sym typeface="Roboto"/>
                </a:rPr>
                <a:t>This module will calculate the total loss for the image style transfer. The total loss will be composed of a content loss term and a style loss term, both of which will be computed using the features extracted by the VGG-19 network.</a:t>
              </a:r>
              <a:endParaRPr sz="800" b="1">
                <a:latin typeface="Roboto"/>
                <a:ea typeface="Roboto"/>
                <a:cs typeface="Roboto"/>
                <a:sym typeface="Roboto"/>
              </a:endParaRPr>
            </a:p>
          </p:txBody>
        </p:sp>
        <p:cxnSp>
          <p:nvCxnSpPr>
            <p:cNvPr id="117" name="Google Shape;117;p16"/>
            <p:cNvCxnSpPr/>
            <p:nvPr/>
          </p:nvCxnSpPr>
          <p:spPr>
            <a:xfrm>
              <a:off x="5209838" y="1654113"/>
              <a:ext cx="1286700" cy="0"/>
            </a:xfrm>
            <a:prstGeom prst="straightConnector1">
              <a:avLst/>
            </a:prstGeom>
            <a:noFill/>
            <a:ln w="9525" cap="flat" cmpd="sng">
              <a:solidFill>
                <a:srgbClr val="155B54"/>
              </a:solidFill>
              <a:prstDash val="solid"/>
              <a:round/>
              <a:headEnd type="none" w="sm" len="sm"/>
              <a:tailEnd type="oval" w="med" len="med"/>
            </a:ln>
          </p:spPr>
        </p:cxnSp>
      </p:grpSp>
      <p:grpSp>
        <p:nvGrpSpPr>
          <p:cNvPr id="118" name="Google Shape;118;p16"/>
          <p:cNvGrpSpPr/>
          <p:nvPr/>
        </p:nvGrpSpPr>
        <p:grpSpPr>
          <a:xfrm>
            <a:off x="5568888" y="2799775"/>
            <a:ext cx="3210200" cy="924600"/>
            <a:chOff x="5610288" y="2313350"/>
            <a:chExt cx="3210200" cy="924600"/>
          </a:xfrm>
        </p:grpSpPr>
        <p:cxnSp>
          <p:nvCxnSpPr>
            <p:cNvPr id="119" name="Google Shape;119;p16"/>
            <p:cNvCxnSpPr/>
            <p:nvPr/>
          </p:nvCxnSpPr>
          <p:spPr>
            <a:xfrm>
              <a:off x="5610288" y="2775650"/>
              <a:ext cx="886200" cy="0"/>
            </a:xfrm>
            <a:prstGeom prst="straightConnector1">
              <a:avLst/>
            </a:prstGeom>
            <a:noFill/>
            <a:ln w="9525" cap="flat" cmpd="sng">
              <a:solidFill>
                <a:srgbClr val="1B786E"/>
              </a:solidFill>
              <a:prstDash val="solid"/>
              <a:round/>
              <a:headEnd type="none" w="sm" len="sm"/>
              <a:tailEnd type="oval" w="med" len="med"/>
            </a:ln>
          </p:spPr>
        </p:cxnSp>
        <p:sp>
          <p:nvSpPr>
            <p:cNvPr id="120" name="Google Shape;120;p16"/>
            <p:cNvSpPr txBox="1"/>
            <p:nvPr/>
          </p:nvSpPr>
          <p:spPr>
            <a:xfrm>
              <a:off x="6696488" y="2313350"/>
              <a:ext cx="21240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Roboto"/>
                  <a:ea typeface="Roboto"/>
                  <a:cs typeface="Roboto"/>
                  <a:sym typeface="Roboto"/>
                </a:rPr>
                <a:t>Optimization module</a:t>
              </a:r>
              <a:endParaRPr sz="1200" b="1">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r>
                <a:rPr lang="en" sz="800">
                  <a:latin typeface="Roboto"/>
                  <a:ea typeface="Roboto"/>
                  <a:cs typeface="Roboto"/>
                  <a:sym typeface="Roboto"/>
                </a:rPr>
                <a:t>This module will use an optimization algorithm (such as gradient descent) to minimize the total loss and generate the stylized output image.</a:t>
              </a:r>
              <a:endParaRPr sz="800" b="1">
                <a:latin typeface="Roboto"/>
                <a:ea typeface="Roboto"/>
                <a:cs typeface="Roboto"/>
                <a:sym typeface="Roboto"/>
              </a:endParaRPr>
            </a:p>
          </p:txBody>
        </p:sp>
      </p:grpSp>
      <p:grpSp>
        <p:nvGrpSpPr>
          <p:cNvPr id="121" name="Google Shape;121;p16"/>
          <p:cNvGrpSpPr/>
          <p:nvPr/>
        </p:nvGrpSpPr>
        <p:grpSpPr>
          <a:xfrm>
            <a:off x="2559836" y="1141376"/>
            <a:ext cx="3922200" cy="3915924"/>
            <a:chOff x="2610905" y="610653"/>
            <a:chExt cx="3922200" cy="3922200"/>
          </a:xfrm>
        </p:grpSpPr>
        <p:sp>
          <p:nvSpPr>
            <p:cNvPr id="122" name="Google Shape;122;p16"/>
            <p:cNvSpPr/>
            <p:nvPr/>
          </p:nvSpPr>
          <p:spPr>
            <a:xfrm rot="-4980021">
              <a:off x="3204123" y="1186472"/>
              <a:ext cx="2771960" cy="2771960"/>
            </a:xfrm>
            <a:prstGeom prst="blockArc">
              <a:avLst>
                <a:gd name="adj1" fmla="val 12602522"/>
                <a:gd name="adj2" fmla="val 16867657"/>
                <a:gd name="adj3" fmla="val 20844"/>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rot="7920309">
              <a:off x="3183402" y="1183149"/>
              <a:ext cx="2777207" cy="2777207"/>
            </a:xfrm>
            <a:prstGeom prst="blockArc">
              <a:avLst>
                <a:gd name="adj1" fmla="val 12602522"/>
                <a:gd name="adj2" fmla="val 16867657"/>
                <a:gd name="adj3" fmla="val 20844"/>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rot="3600063">
              <a:off x="3186335" y="1195681"/>
              <a:ext cx="2777488" cy="2777488"/>
            </a:xfrm>
            <a:prstGeom prst="blockArc">
              <a:avLst>
                <a:gd name="adj1" fmla="val 12602522"/>
                <a:gd name="adj2" fmla="val 16867657"/>
                <a:gd name="adj3" fmla="val 20844"/>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rot="4024705">
              <a:off x="5326681" y="1940898"/>
              <a:ext cx="578477" cy="579147"/>
            </a:xfrm>
            <a:prstGeom prst="pie">
              <a:avLst>
                <a:gd name="adj1" fmla="val 6190354"/>
                <a:gd name="adj2" fmla="val 14996165"/>
              </a:avLst>
            </a:prstGeom>
            <a:solidFill>
              <a:srgbClr val="1B786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rot="-6816027">
              <a:off x="5326729" y="1940918"/>
              <a:ext cx="578485" cy="579035"/>
            </a:xfrm>
            <a:prstGeom prst="pie">
              <a:avLst>
                <a:gd name="adj1" fmla="val 4028252"/>
                <a:gd name="adj2" fmla="val 17183677"/>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rot="-9359762">
              <a:off x="3193941" y="1176205"/>
              <a:ext cx="2777287" cy="2777287"/>
            </a:xfrm>
            <a:prstGeom prst="blockArc">
              <a:avLst>
                <a:gd name="adj1" fmla="val 12602522"/>
                <a:gd name="adj2" fmla="val 16867657"/>
                <a:gd name="adj3" fmla="val 20844"/>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rot="-8936366">
              <a:off x="3659126" y="3173505"/>
              <a:ext cx="578551" cy="578963"/>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rot="1824498">
              <a:off x="3659375" y="3173497"/>
              <a:ext cx="578475" cy="578885"/>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rot="-600092">
              <a:off x="3198852" y="1195456"/>
              <a:ext cx="2777611" cy="2777611"/>
            </a:xfrm>
            <a:prstGeom prst="blockArc">
              <a:avLst>
                <a:gd name="adj1" fmla="val 12513247"/>
                <a:gd name="adj2" fmla="val 16867657"/>
                <a:gd name="adj3" fmla="val 20844"/>
              </a:avLst>
            </a:prstGeom>
            <a:solidFill>
              <a:srgbClr val="249C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rot="-176551">
              <a:off x="4312105" y="1195442"/>
              <a:ext cx="578563" cy="579162"/>
            </a:xfrm>
            <a:prstGeom prst="pie">
              <a:avLst>
                <a:gd name="adj1" fmla="val 6190354"/>
                <a:gd name="adj2" fmla="val 14996165"/>
              </a:avLst>
            </a:prstGeom>
            <a:solidFill>
              <a:srgbClr val="155B5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rot="10584085">
              <a:off x="4312088" y="1195622"/>
              <a:ext cx="578340" cy="578939"/>
            </a:xfrm>
            <a:prstGeom prst="pie">
              <a:avLst>
                <a:gd name="adj1" fmla="val 4028252"/>
                <a:gd name="adj2" fmla="val 17183677"/>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rot="8344778">
              <a:off x="4940929" y="3162886"/>
              <a:ext cx="578465" cy="578888"/>
            </a:xfrm>
            <a:prstGeom prst="pie">
              <a:avLst>
                <a:gd name="adj1" fmla="val 6190354"/>
                <a:gd name="adj2" fmla="val 14996165"/>
              </a:avLst>
            </a:prstGeom>
            <a:solidFill>
              <a:srgbClr val="1D7E7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rot="-2495643">
              <a:off x="4941000" y="3162728"/>
              <a:ext cx="578445" cy="579093"/>
            </a:xfrm>
            <a:prstGeom prst="pie">
              <a:avLst>
                <a:gd name="adj1" fmla="val 4028252"/>
                <a:gd name="adj2" fmla="val 17183677"/>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rot="-4556960">
              <a:off x="3257335" y="1939059"/>
              <a:ext cx="578302" cy="578957"/>
            </a:xfrm>
            <a:prstGeom prst="pie">
              <a:avLst>
                <a:gd name="adj1" fmla="val 6190354"/>
                <a:gd name="adj2" fmla="val 14996165"/>
              </a:avLst>
            </a:prstGeom>
            <a:solidFill>
              <a:srgbClr val="249C90"/>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rot="6204541">
              <a:off x="3257468" y="1938977"/>
              <a:ext cx="578264" cy="578917"/>
            </a:xfrm>
            <a:prstGeom prst="pie">
              <a:avLst>
                <a:gd name="adj1" fmla="val 4028252"/>
                <a:gd name="adj2" fmla="val 17183677"/>
              </a:avLst>
            </a:prstGeom>
            <a:solidFill>
              <a:srgbClr val="249C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txBox="1"/>
            <p:nvPr/>
          </p:nvSpPr>
          <p:spPr>
            <a:xfrm>
              <a:off x="4341900" y="127189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05</a:t>
              </a:r>
              <a:endParaRPr sz="1600" b="1">
                <a:solidFill>
                  <a:srgbClr val="FFFFFF"/>
                </a:solidFill>
                <a:latin typeface="Roboto"/>
                <a:ea typeface="Roboto"/>
                <a:cs typeface="Roboto"/>
                <a:sym typeface="Roboto"/>
              </a:endParaRPr>
            </a:p>
          </p:txBody>
        </p:sp>
        <p:sp>
          <p:nvSpPr>
            <p:cNvPr id="138" name="Google Shape;138;p16"/>
            <p:cNvSpPr txBox="1"/>
            <p:nvPr/>
          </p:nvSpPr>
          <p:spPr>
            <a:xfrm>
              <a:off x="3274219" y="2018364"/>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sp>
          <p:nvSpPr>
            <p:cNvPr id="139" name="Google Shape;139;p16"/>
            <p:cNvSpPr txBox="1"/>
            <p:nvPr/>
          </p:nvSpPr>
          <p:spPr>
            <a:xfrm>
              <a:off x="3685317" y="324732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sp>
          <p:nvSpPr>
            <p:cNvPr id="140" name="Google Shape;140;p16"/>
            <p:cNvSpPr txBox="1"/>
            <p:nvPr/>
          </p:nvSpPr>
          <p:spPr>
            <a:xfrm>
              <a:off x="4955323" y="324732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sp>
          <p:nvSpPr>
            <p:cNvPr id="141" name="Google Shape;141;p16"/>
            <p:cNvSpPr txBox="1"/>
            <p:nvPr/>
          </p:nvSpPr>
          <p:spPr>
            <a:xfrm>
              <a:off x="5364737" y="2018364"/>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7"/>
          <p:cNvSpPr txBox="1">
            <a:spLocks noGrp="1"/>
          </p:cNvSpPr>
          <p:nvPr>
            <p:ph type="title"/>
          </p:nvPr>
        </p:nvSpPr>
        <p:spPr>
          <a:xfrm>
            <a:off x="727650" y="5321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Existing System vs Proposed System</a:t>
            </a:r>
            <a:endParaRPr/>
          </a:p>
        </p:txBody>
      </p:sp>
      <p:graphicFrame>
        <p:nvGraphicFramePr>
          <p:cNvPr id="147" name="Google Shape;147;p17"/>
          <p:cNvGraphicFramePr/>
          <p:nvPr/>
        </p:nvGraphicFramePr>
        <p:xfrm>
          <a:off x="952500" y="1487450"/>
          <a:ext cx="3000000" cy="3000000"/>
        </p:xfrm>
        <a:graphic>
          <a:graphicData uri="http://schemas.openxmlformats.org/drawingml/2006/table">
            <a:tbl>
              <a:tblPr>
                <a:noFill/>
                <a:tableStyleId>{E67F5005-6D44-44FD-858A-57D84F4B323B}</a:tableStyleId>
              </a:tblPr>
              <a:tblGrid>
                <a:gridCol w="657225">
                  <a:extLst>
                    <a:ext uri="{9D8B030D-6E8A-4147-A177-3AD203B41FA5}">
                      <a16:colId xmlns:a16="http://schemas.microsoft.com/office/drawing/2014/main" val="20000"/>
                    </a:ext>
                  </a:extLst>
                </a:gridCol>
                <a:gridCol w="2962275">
                  <a:extLst>
                    <a:ext uri="{9D8B030D-6E8A-4147-A177-3AD203B41FA5}">
                      <a16:colId xmlns:a16="http://schemas.microsoft.com/office/drawing/2014/main" val="20001"/>
                    </a:ext>
                  </a:extLst>
                </a:gridCol>
                <a:gridCol w="3619500">
                  <a:extLst>
                    <a:ext uri="{9D8B030D-6E8A-4147-A177-3AD203B41FA5}">
                      <a16:colId xmlns:a16="http://schemas.microsoft.com/office/drawing/2014/main" val="20002"/>
                    </a:ext>
                  </a:extLst>
                </a:gridCol>
              </a:tblGrid>
              <a:tr h="381000">
                <a:tc>
                  <a:txBody>
                    <a:bodyPr/>
                    <a:lstStyle/>
                    <a:p>
                      <a:pPr marL="0" lvl="0" indent="0" algn="ctr" rtl="0">
                        <a:lnSpc>
                          <a:spcPct val="115000"/>
                        </a:lnSpc>
                        <a:spcBef>
                          <a:spcPts val="0"/>
                        </a:spcBef>
                        <a:spcAft>
                          <a:spcPts val="0"/>
                        </a:spcAft>
                        <a:buNone/>
                      </a:pPr>
                      <a:r>
                        <a:rPr lang="en" b="1">
                          <a:solidFill>
                            <a:srgbClr val="1B786E"/>
                          </a:solidFill>
                          <a:latin typeface="Lato"/>
                          <a:ea typeface="Lato"/>
                          <a:cs typeface="Lato"/>
                          <a:sym typeface="Lato"/>
                        </a:rPr>
                        <a:t>Sl No</a:t>
                      </a:r>
                      <a:endParaRPr b="1">
                        <a:solidFill>
                          <a:srgbClr val="1B786E"/>
                        </a:solidFill>
                        <a:latin typeface="Lato"/>
                        <a:ea typeface="Lato"/>
                        <a:cs typeface="Lato"/>
                        <a:sym typeface="Lato"/>
                      </a:endParaRPr>
                    </a:p>
                  </a:txBody>
                  <a:tcPr marL="91425" marR="91425" marT="91425" marB="91425"/>
                </a:tc>
                <a:tc>
                  <a:txBody>
                    <a:bodyPr/>
                    <a:lstStyle/>
                    <a:p>
                      <a:pPr marL="0" lvl="0" indent="0" algn="ctr" rtl="0">
                        <a:lnSpc>
                          <a:spcPct val="115000"/>
                        </a:lnSpc>
                        <a:spcBef>
                          <a:spcPts val="0"/>
                        </a:spcBef>
                        <a:spcAft>
                          <a:spcPts val="0"/>
                        </a:spcAft>
                        <a:buNone/>
                      </a:pPr>
                      <a:r>
                        <a:rPr lang="en" b="1">
                          <a:solidFill>
                            <a:srgbClr val="1B786E"/>
                          </a:solidFill>
                          <a:latin typeface="Lato"/>
                          <a:ea typeface="Lato"/>
                          <a:cs typeface="Lato"/>
                          <a:sym typeface="Lato"/>
                        </a:rPr>
                        <a:t>Existing System</a:t>
                      </a:r>
                      <a:endParaRPr b="1">
                        <a:solidFill>
                          <a:srgbClr val="1B786E"/>
                        </a:solidFill>
                        <a:latin typeface="Lato"/>
                        <a:ea typeface="Lato"/>
                        <a:cs typeface="Lato"/>
                        <a:sym typeface="Lato"/>
                      </a:endParaRPr>
                    </a:p>
                  </a:txBody>
                  <a:tcPr marL="91425" marR="91425" marT="91425" marB="91425"/>
                </a:tc>
                <a:tc>
                  <a:txBody>
                    <a:bodyPr/>
                    <a:lstStyle/>
                    <a:p>
                      <a:pPr marL="0" lvl="0" indent="0" algn="ctr" rtl="0">
                        <a:lnSpc>
                          <a:spcPct val="115000"/>
                        </a:lnSpc>
                        <a:spcBef>
                          <a:spcPts val="0"/>
                        </a:spcBef>
                        <a:spcAft>
                          <a:spcPts val="0"/>
                        </a:spcAft>
                        <a:buNone/>
                      </a:pPr>
                      <a:r>
                        <a:rPr lang="en" b="1">
                          <a:solidFill>
                            <a:srgbClr val="1B786E"/>
                          </a:solidFill>
                          <a:latin typeface="Lato"/>
                          <a:ea typeface="Lato"/>
                          <a:cs typeface="Lato"/>
                          <a:sym typeface="Lato"/>
                        </a:rPr>
                        <a:t>Proposed System</a:t>
                      </a:r>
                      <a:endParaRPr b="1">
                        <a:solidFill>
                          <a:srgbClr val="1B786E"/>
                        </a:solidFill>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1</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Only Prototype models are available.</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This system is not like a prototype model. It's a standalone application.</a:t>
                      </a:r>
                      <a:endParaRPr>
                        <a:solidFill>
                          <a:schemeClr val="dk2"/>
                        </a:solidFill>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r h="409575">
                <a:tc>
                  <a:txBody>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2</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Since Its a prototype model lack of good GUI.</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This system having good and simplistic GUI using tkinter package in python.</a:t>
                      </a:r>
                      <a:endParaRPr>
                        <a:solidFill>
                          <a:schemeClr val="dk2"/>
                        </a:solidFill>
                        <a:latin typeface="Lato"/>
                        <a:ea typeface="Lato"/>
                        <a:cs typeface="Lato"/>
                        <a:sym typeface="Lato"/>
                      </a:endParaRPr>
                    </a:p>
                  </a:txBody>
                  <a:tcPr marL="91425" marR="91425" marT="91425" marB="91425"/>
                </a:tc>
                <a:extLst>
                  <a:ext uri="{0D108BD9-81ED-4DB2-BD59-A6C34878D82A}">
                    <a16:rowId xmlns:a16="http://schemas.microsoft.com/office/drawing/2014/main" val="10002"/>
                  </a:ext>
                </a:extLst>
              </a:tr>
              <a:tr h="619125">
                <a:tc>
                  <a:txBody>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3</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Since, Its prototype all input parameters are fixed.</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This system takes advantage for adding our own input parameters like an application.</a:t>
                      </a:r>
                      <a:endParaRPr>
                        <a:solidFill>
                          <a:schemeClr val="dk2"/>
                        </a:solidFill>
                        <a:latin typeface="Lato"/>
                        <a:ea typeface="Lato"/>
                        <a:cs typeface="Lato"/>
                        <a:sym typeface="Lato"/>
                      </a:endParaRPr>
                    </a:p>
                  </a:txBody>
                  <a:tcPr marL="91425" marR="91425" marT="91425" marB="91425"/>
                </a:tc>
                <a:extLst>
                  <a:ext uri="{0D108BD9-81ED-4DB2-BD59-A6C34878D82A}">
                    <a16:rowId xmlns:a16="http://schemas.microsoft.com/office/drawing/2014/main" val="10003"/>
                  </a:ext>
                </a:extLst>
              </a:tr>
              <a:tr h="409575">
                <a:tc>
                  <a:txBody>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4</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There is no available for checking the performance of the model.</a:t>
                      </a:r>
                      <a:endParaRPr>
                        <a:solidFill>
                          <a:schemeClr val="dk2"/>
                        </a:solidFill>
                        <a:latin typeface="Lato"/>
                        <a:ea typeface="Lato"/>
                        <a:cs typeface="Lato"/>
                        <a:sym typeface="Lato"/>
                      </a:endParaRPr>
                    </a:p>
                  </a:txBody>
                  <a:tcPr marL="91425" marR="91425" marT="91425" marB="91425"/>
                </a:tc>
                <a:tc>
                  <a:txBody>
                    <a:bodyPr/>
                    <a:lstStyle/>
                    <a:p>
                      <a:pPr marL="0" lvl="0" indent="0" algn="just" rtl="0">
                        <a:lnSpc>
                          <a:spcPct val="115000"/>
                        </a:lnSpc>
                        <a:spcBef>
                          <a:spcPts val="0"/>
                        </a:spcBef>
                        <a:spcAft>
                          <a:spcPts val="0"/>
                        </a:spcAft>
                        <a:buNone/>
                      </a:pPr>
                      <a:r>
                        <a:rPr lang="en">
                          <a:solidFill>
                            <a:schemeClr val="dk2"/>
                          </a:solidFill>
                          <a:latin typeface="Lato"/>
                          <a:ea typeface="Lato"/>
                          <a:cs typeface="Lato"/>
                          <a:sym typeface="Lato"/>
                        </a:rPr>
                        <a:t>Total loss graph analysis is available to check the performance of model.</a:t>
                      </a:r>
                      <a:endParaRPr>
                        <a:solidFill>
                          <a:schemeClr val="dk2"/>
                        </a:solidFill>
                        <a:latin typeface="Lato"/>
                        <a:ea typeface="Lato"/>
                        <a:cs typeface="Lato"/>
                        <a:sym typeface="Lato"/>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8"/>
          <p:cNvSpPr txBox="1">
            <a:spLocks noGrp="1"/>
          </p:cNvSpPr>
          <p:nvPr>
            <p:ph type="title"/>
          </p:nvPr>
        </p:nvSpPr>
        <p:spPr>
          <a:xfrm>
            <a:off x="727650" y="5838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Technology Used</a:t>
            </a:r>
            <a:endParaRPr/>
          </a:p>
        </p:txBody>
      </p:sp>
      <p:graphicFrame>
        <p:nvGraphicFramePr>
          <p:cNvPr id="153" name="Google Shape;153;p18"/>
          <p:cNvGraphicFramePr/>
          <p:nvPr/>
        </p:nvGraphicFramePr>
        <p:xfrm>
          <a:off x="952500" y="1604125"/>
          <a:ext cx="3000000" cy="3000000"/>
        </p:xfrm>
        <a:graphic>
          <a:graphicData uri="http://schemas.openxmlformats.org/drawingml/2006/table">
            <a:tbl>
              <a:tblPr>
                <a:noFill/>
                <a:tableStyleId>{7ECC4DA1-8139-45B8-B976-1EA5BE589C14}</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b="1">
                          <a:solidFill>
                            <a:srgbClr val="1B786E"/>
                          </a:solidFill>
                        </a:rPr>
                        <a:t>IDE’s</a:t>
                      </a:r>
                      <a:endParaRPr b="1">
                        <a:solidFill>
                          <a:srgbClr val="1B786E"/>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1B786E"/>
                          </a:solidFill>
                        </a:rPr>
                        <a:t>Platforms</a:t>
                      </a:r>
                      <a:endParaRPr b="1">
                        <a:solidFill>
                          <a:srgbClr val="1B786E"/>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1B786E"/>
                          </a:solidFill>
                        </a:rPr>
                        <a:t>Tools</a:t>
                      </a:r>
                      <a:endParaRPr b="1">
                        <a:solidFill>
                          <a:srgbClr val="1B786E"/>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54" name="Google Shape;154;p18"/>
          <p:cNvPicPr preferRelativeResize="0"/>
          <p:nvPr/>
        </p:nvPicPr>
        <p:blipFill>
          <a:blip r:embed="rId3">
            <a:alphaModFix/>
          </a:blip>
          <a:stretch>
            <a:fillRect/>
          </a:stretch>
        </p:blipFill>
        <p:spPr>
          <a:xfrm>
            <a:off x="1179025" y="2247700"/>
            <a:ext cx="1944800" cy="975775"/>
          </a:xfrm>
          <a:prstGeom prst="rect">
            <a:avLst/>
          </a:prstGeom>
          <a:noFill/>
          <a:ln>
            <a:noFill/>
          </a:ln>
        </p:spPr>
      </p:pic>
      <p:pic>
        <p:nvPicPr>
          <p:cNvPr id="155" name="Google Shape;155;p18"/>
          <p:cNvPicPr preferRelativeResize="0"/>
          <p:nvPr/>
        </p:nvPicPr>
        <p:blipFill>
          <a:blip r:embed="rId4">
            <a:alphaModFix/>
          </a:blip>
          <a:stretch>
            <a:fillRect/>
          </a:stretch>
        </p:blipFill>
        <p:spPr>
          <a:xfrm>
            <a:off x="3576575" y="2159125"/>
            <a:ext cx="2050900" cy="1773750"/>
          </a:xfrm>
          <a:prstGeom prst="rect">
            <a:avLst/>
          </a:prstGeom>
          <a:noFill/>
          <a:ln>
            <a:noFill/>
          </a:ln>
        </p:spPr>
      </p:pic>
      <p:pic>
        <p:nvPicPr>
          <p:cNvPr id="156" name="Google Shape;156;p18"/>
          <p:cNvPicPr preferRelativeResize="0"/>
          <p:nvPr/>
        </p:nvPicPr>
        <p:blipFill>
          <a:blip r:embed="rId5">
            <a:alphaModFix/>
          </a:blip>
          <a:stretch>
            <a:fillRect/>
          </a:stretch>
        </p:blipFill>
        <p:spPr>
          <a:xfrm>
            <a:off x="5984100" y="2263602"/>
            <a:ext cx="2050900" cy="943957"/>
          </a:xfrm>
          <a:prstGeom prst="rect">
            <a:avLst/>
          </a:prstGeom>
          <a:noFill/>
          <a:ln>
            <a:noFill/>
          </a:ln>
        </p:spPr>
      </p:pic>
      <p:pic>
        <p:nvPicPr>
          <p:cNvPr id="157" name="Google Shape;157;p18"/>
          <p:cNvPicPr preferRelativeResize="0"/>
          <p:nvPr/>
        </p:nvPicPr>
        <p:blipFill>
          <a:blip r:embed="rId6">
            <a:alphaModFix/>
          </a:blip>
          <a:stretch>
            <a:fillRect/>
          </a:stretch>
        </p:blipFill>
        <p:spPr>
          <a:xfrm>
            <a:off x="3477550" y="3286223"/>
            <a:ext cx="1094450" cy="59730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9"/>
          <p:cNvSpPr txBox="1">
            <a:spLocks noGrp="1"/>
          </p:cNvSpPr>
          <p:nvPr>
            <p:ph type="title"/>
          </p:nvPr>
        </p:nvSpPr>
        <p:spPr>
          <a:xfrm>
            <a:off x="727800" y="60455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VGG-19</a:t>
            </a:r>
            <a:endParaRPr/>
          </a:p>
        </p:txBody>
      </p:sp>
      <p:sp>
        <p:nvSpPr>
          <p:cNvPr id="163" name="Google Shape;163;p19"/>
          <p:cNvSpPr txBox="1">
            <a:spLocks noGrp="1"/>
          </p:cNvSpPr>
          <p:nvPr>
            <p:ph type="body" idx="1"/>
          </p:nvPr>
        </p:nvSpPr>
        <p:spPr>
          <a:xfrm>
            <a:off x="729325" y="1539525"/>
            <a:ext cx="4615800" cy="3246000"/>
          </a:xfrm>
          <a:prstGeom prst="rect">
            <a:avLst/>
          </a:prstGeom>
        </p:spPr>
        <p:txBody>
          <a:bodyPr spcFirstLastPara="1" wrap="square" lIns="91425" tIns="91425" rIns="91425" bIns="91425" anchor="t" anchorCtr="0">
            <a:normAutofit fontScale="25000" lnSpcReduction="20000"/>
          </a:bodyPr>
          <a:lstStyle/>
          <a:p>
            <a:pPr marL="457200" lvl="0" indent="-304800" algn="l" rtl="0">
              <a:spcBef>
                <a:spcPts val="0"/>
              </a:spcBef>
              <a:spcAft>
                <a:spcPts val="0"/>
              </a:spcAft>
              <a:buClr>
                <a:schemeClr val="dk2"/>
              </a:buClr>
              <a:buSzPct val="100000"/>
              <a:buChar char="●"/>
            </a:pPr>
            <a:r>
              <a:rPr lang="en" sz="4800">
                <a:solidFill>
                  <a:schemeClr val="dk2"/>
                </a:solidFill>
              </a:rPr>
              <a:t>VGG-19 is a deep convolutional neural network developed by the Visual Geometry Group at the University of Oxford.</a:t>
            </a:r>
            <a:endParaRPr sz="4800">
              <a:solidFill>
                <a:schemeClr val="dk2"/>
              </a:solidFill>
            </a:endParaRPr>
          </a:p>
          <a:p>
            <a:pPr marL="457200" lvl="0" indent="-304800" algn="l" rtl="0">
              <a:spcBef>
                <a:spcPts val="1000"/>
              </a:spcBef>
              <a:spcAft>
                <a:spcPts val="0"/>
              </a:spcAft>
              <a:buClr>
                <a:schemeClr val="dk2"/>
              </a:buClr>
              <a:buSzPct val="100000"/>
              <a:buChar char="●"/>
            </a:pPr>
            <a:r>
              <a:rPr lang="en" sz="4800">
                <a:solidFill>
                  <a:schemeClr val="dk2"/>
                </a:solidFill>
              </a:rPr>
              <a:t>It has 19 layers of trainable parameters, including 16 convolutional layers, 3 fully connected layers, and 5 max-pooling layers.</a:t>
            </a:r>
            <a:endParaRPr sz="4800">
              <a:solidFill>
                <a:schemeClr val="dk2"/>
              </a:solidFill>
            </a:endParaRPr>
          </a:p>
          <a:p>
            <a:pPr marL="457200" lvl="0" indent="-304800" algn="l" rtl="0">
              <a:spcBef>
                <a:spcPts val="1000"/>
              </a:spcBef>
              <a:spcAft>
                <a:spcPts val="0"/>
              </a:spcAft>
              <a:buClr>
                <a:schemeClr val="dk2"/>
              </a:buClr>
              <a:buSzPct val="100000"/>
              <a:buChar char="●"/>
            </a:pPr>
            <a:r>
              <a:rPr lang="en" sz="4800">
                <a:solidFill>
                  <a:schemeClr val="dk2"/>
                </a:solidFill>
              </a:rPr>
              <a:t>VGG-19 has 3 additional convolutional layers compared to VGG-16, allowing it to capture more complex features in images.</a:t>
            </a:r>
            <a:endParaRPr sz="4800">
              <a:solidFill>
                <a:schemeClr val="dk2"/>
              </a:solidFill>
            </a:endParaRPr>
          </a:p>
          <a:p>
            <a:pPr marL="457200" lvl="0" indent="-304800" algn="l" rtl="0">
              <a:spcBef>
                <a:spcPts val="1000"/>
              </a:spcBef>
              <a:spcAft>
                <a:spcPts val="0"/>
              </a:spcAft>
              <a:buClr>
                <a:schemeClr val="dk2"/>
              </a:buClr>
              <a:buSzPct val="100000"/>
              <a:buChar char="●"/>
            </a:pPr>
            <a:r>
              <a:rPr lang="en" sz="4800">
                <a:solidFill>
                  <a:schemeClr val="dk2"/>
                </a:solidFill>
              </a:rPr>
              <a:t>VGG-19 has exceptional performance in image recognition tasks and has achieved top performance in several challenges, including the ImageNet Large Scale Visual Recognition Challenge in 2014.</a:t>
            </a:r>
            <a:endParaRPr sz="4800">
              <a:solidFill>
                <a:schemeClr val="dk2"/>
              </a:solidFill>
            </a:endParaRPr>
          </a:p>
          <a:p>
            <a:pPr marL="457200" lvl="0" indent="-304800" algn="l" rtl="0">
              <a:spcBef>
                <a:spcPts val="1000"/>
              </a:spcBef>
              <a:spcAft>
                <a:spcPts val="0"/>
              </a:spcAft>
              <a:buClr>
                <a:schemeClr val="dk2"/>
              </a:buClr>
              <a:buSzPct val="100000"/>
              <a:buChar char="●"/>
            </a:pPr>
            <a:r>
              <a:rPr lang="en" sz="4800">
                <a:solidFill>
                  <a:schemeClr val="dk2"/>
                </a:solidFill>
              </a:rPr>
              <a:t>VGG-19 has strong transfer learning capabilities and can be fine-tuned on smaller datasets for specific image recognition tasks.</a:t>
            </a:r>
            <a:endParaRPr sz="4800">
              <a:solidFill>
                <a:schemeClr val="dk2"/>
              </a:solidFill>
            </a:endParaRPr>
          </a:p>
          <a:p>
            <a:pPr marL="0" lvl="0" indent="0" algn="l" rtl="0">
              <a:spcBef>
                <a:spcPts val="1000"/>
              </a:spcBef>
              <a:spcAft>
                <a:spcPts val="0"/>
              </a:spcAft>
              <a:buNone/>
            </a:pPr>
            <a:endParaRPr sz="4000">
              <a:solidFill>
                <a:schemeClr val="dk2"/>
              </a:solidFill>
            </a:endParaRPr>
          </a:p>
          <a:p>
            <a:pPr marL="0" lvl="0" indent="0" algn="l" rtl="0">
              <a:spcBef>
                <a:spcPts val="1200"/>
              </a:spcBef>
              <a:spcAft>
                <a:spcPts val="0"/>
              </a:spcAft>
              <a:buNone/>
            </a:pPr>
            <a:endParaRPr sz="4000">
              <a:solidFill>
                <a:schemeClr val="dk2"/>
              </a:solidFill>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64" name="Google Shape;164;p19"/>
          <p:cNvPicPr preferRelativeResize="0"/>
          <p:nvPr/>
        </p:nvPicPr>
        <p:blipFill>
          <a:blip r:embed="rId3">
            <a:alphaModFix/>
          </a:blip>
          <a:stretch>
            <a:fillRect/>
          </a:stretch>
        </p:blipFill>
        <p:spPr>
          <a:xfrm>
            <a:off x="5979975" y="952350"/>
            <a:ext cx="2595405" cy="36989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0"/>
          <p:cNvSpPr txBox="1">
            <a:spLocks noGrp="1"/>
          </p:cNvSpPr>
          <p:nvPr>
            <p:ph type="title"/>
          </p:nvPr>
        </p:nvSpPr>
        <p:spPr>
          <a:xfrm>
            <a:off x="727800" y="615675"/>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Gradient Descent</a:t>
            </a:r>
            <a:endParaRPr/>
          </a:p>
        </p:txBody>
      </p:sp>
      <p:sp>
        <p:nvSpPr>
          <p:cNvPr id="170" name="Google Shape;170;p20"/>
          <p:cNvSpPr txBox="1">
            <a:spLocks noGrp="1"/>
          </p:cNvSpPr>
          <p:nvPr>
            <p:ph type="body" idx="1"/>
          </p:nvPr>
        </p:nvSpPr>
        <p:spPr>
          <a:xfrm>
            <a:off x="729325" y="1562975"/>
            <a:ext cx="4194000" cy="3175200"/>
          </a:xfrm>
          <a:prstGeom prst="rect">
            <a:avLst/>
          </a:prstGeom>
        </p:spPr>
        <p:txBody>
          <a:bodyPr spcFirstLastPara="1" wrap="square" lIns="91425" tIns="91425" rIns="91425" bIns="91425" anchor="t" anchorCtr="0">
            <a:normAutofit fontScale="92500" lnSpcReduction="20000"/>
          </a:bodyPr>
          <a:lstStyle/>
          <a:p>
            <a:pPr marL="457200" lvl="0" indent="-304958" algn="l" rtl="0">
              <a:spcBef>
                <a:spcPts val="0"/>
              </a:spcBef>
              <a:spcAft>
                <a:spcPts val="0"/>
              </a:spcAft>
              <a:buClr>
                <a:schemeClr val="dk2"/>
              </a:buClr>
              <a:buSzPct val="100000"/>
              <a:buChar char="●"/>
            </a:pPr>
            <a:r>
              <a:rPr lang="en">
                <a:solidFill>
                  <a:schemeClr val="dk2"/>
                </a:solidFill>
              </a:rPr>
              <a:t>Gradient descent: A mathematical optimization algorithm that adjusts the parameters of a model to minimize the cost or loss function.</a:t>
            </a:r>
            <a:endParaRPr>
              <a:solidFill>
                <a:schemeClr val="dk2"/>
              </a:solidFill>
            </a:endParaRPr>
          </a:p>
          <a:p>
            <a:pPr marL="457200" lvl="0" indent="-304958" algn="l" rtl="0">
              <a:spcBef>
                <a:spcPts val="1000"/>
              </a:spcBef>
              <a:spcAft>
                <a:spcPts val="0"/>
              </a:spcAft>
              <a:buClr>
                <a:schemeClr val="dk2"/>
              </a:buClr>
              <a:buSzPct val="100000"/>
              <a:buChar char="●"/>
            </a:pPr>
            <a:r>
              <a:rPr lang="en" b="1">
                <a:solidFill>
                  <a:schemeClr val="dk2"/>
                </a:solidFill>
              </a:rPr>
              <a:t>Stochastic gradient descent with exponential convergence</a:t>
            </a:r>
            <a:r>
              <a:rPr lang="en">
                <a:solidFill>
                  <a:schemeClr val="dk2"/>
                </a:solidFill>
              </a:rPr>
              <a:t>: A variant of gradient descent that randomly selects mini-batches of training data and uses an adaptive learning rate to converge faster towards the minimum of the cost function.</a:t>
            </a:r>
            <a:endParaRPr>
              <a:solidFill>
                <a:schemeClr val="dk2"/>
              </a:solidFill>
            </a:endParaRPr>
          </a:p>
          <a:p>
            <a:pPr marL="457200" lvl="0" indent="-304958" algn="l" rtl="0">
              <a:spcBef>
                <a:spcPts val="1000"/>
              </a:spcBef>
              <a:spcAft>
                <a:spcPts val="0"/>
              </a:spcAft>
              <a:buClr>
                <a:schemeClr val="dk2"/>
              </a:buClr>
              <a:buSzPct val="100000"/>
              <a:buChar char="●"/>
            </a:pPr>
            <a:r>
              <a:rPr lang="en">
                <a:solidFill>
                  <a:schemeClr val="dk2"/>
                </a:solidFill>
              </a:rPr>
              <a:t>Main advantage of stochastic gradient descent with exponential convergence: Handles large datasets with high dimensionality and non-convex loss functions more efficiently, resulting in faster convergence and better performance.</a:t>
            </a:r>
            <a:endParaRPr>
              <a:solidFill>
                <a:schemeClr val="dk2"/>
              </a:solidFill>
            </a:endParaRPr>
          </a:p>
          <a:p>
            <a:pPr marL="0" lvl="0" indent="0" algn="l" rtl="0">
              <a:spcBef>
                <a:spcPts val="1000"/>
              </a:spcBef>
              <a:spcAft>
                <a:spcPts val="1200"/>
              </a:spcAft>
              <a:buNone/>
            </a:pPr>
            <a:endParaRPr/>
          </a:p>
        </p:txBody>
      </p:sp>
      <p:pic>
        <p:nvPicPr>
          <p:cNvPr id="171" name="Google Shape;171;p20"/>
          <p:cNvPicPr preferRelativeResize="0"/>
          <p:nvPr/>
        </p:nvPicPr>
        <p:blipFill>
          <a:blip r:embed="rId3">
            <a:alphaModFix/>
          </a:blip>
          <a:stretch>
            <a:fillRect/>
          </a:stretch>
        </p:blipFill>
        <p:spPr>
          <a:xfrm>
            <a:off x="5307050" y="1562975"/>
            <a:ext cx="3612225" cy="2174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1"/>
          <p:cNvSpPr txBox="1">
            <a:spLocks noGrp="1"/>
          </p:cNvSpPr>
          <p:nvPr>
            <p:ph type="title"/>
          </p:nvPr>
        </p:nvSpPr>
        <p:spPr>
          <a:xfrm>
            <a:off x="727650" y="5805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Proposed System Pipeline Design</a:t>
            </a:r>
            <a:endParaRPr/>
          </a:p>
        </p:txBody>
      </p:sp>
      <p:sp>
        <p:nvSpPr>
          <p:cNvPr id="177" name="Google Shape;177;p21"/>
          <p:cNvSpPr txBox="1">
            <a:spLocks noGrp="1"/>
          </p:cNvSpPr>
          <p:nvPr>
            <p:ph type="body" idx="1"/>
          </p:nvPr>
        </p:nvSpPr>
        <p:spPr>
          <a:xfrm>
            <a:off x="729450" y="1596475"/>
            <a:ext cx="7688700" cy="27435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sz="1400">
                <a:solidFill>
                  <a:srgbClr val="000000"/>
                </a:solidFill>
              </a:rPr>
              <a:t>Pipeline For Project Design Overview</a:t>
            </a:r>
            <a:endParaRPr sz="1400">
              <a:solidFill>
                <a:srgbClr val="000000"/>
              </a:solidFill>
            </a:endParaRPr>
          </a:p>
          <a:p>
            <a:pPr marL="457200" lvl="0" indent="-317500" algn="l" rtl="0">
              <a:spcBef>
                <a:spcPts val="1000"/>
              </a:spcBef>
              <a:spcAft>
                <a:spcPts val="0"/>
              </a:spcAft>
              <a:buClr>
                <a:srgbClr val="000000"/>
              </a:buClr>
              <a:buSzPts val="1400"/>
              <a:buChar char="●"/>
            </a:pPr>
            <a:r>
              <a:rPr lang="en" sz="1400">
                <a:solidFill>
                  <a:srgbClr val="000000"/>
                </a:solidFill>
              </a:rPr>
              <a:t>Pipeline For Pre-Processing</a:t>
            </a:r>
            <a:endParaRPr sz="1400">
              <a:solidFill>
                <a:srgbClr val="000000"/>
              </a:solidFill>
            </a:endParaRPr>
          </a:p>
          <a:p>
            <a:pPr marL="457200" lvl="0" indent="-317500" algn="l" rtl="0">
              <a:spcBef>
                <a:spcPts val="1000"/>
              </a:spcBef>
              <a:spcAft>
                <a:spcPts val="0"/>
              </a:spcAft>
              <a:buClr>
                <a:srgbClr val="000000"/>
              </a:buClr>
              <a:buSzPts val="1400"/>
              <a:buChar char="●"/>
            </a:pPr>
            <a:r>
              <a:rPr lang="en" sz="1400">
                <a:solidFill>
                  <a:srgbClr val="000000"/>
                </a:solidFill>
              </a:rPr>
              <a:t>Pipeline For De-Processing</a:t>
            </a:r>
            <a:endParaRPr sz="1400">
              <a:solidFill>
                <a:srgbClr val="000000"/>
              </a:solidFill>
            </a:endParaRPr>
          </a:p>
          <a:p>
            <a:pPr marL="457200" lvl="0" indent="-317500" algn="l" rtl="0">
              <a:spcBef>
                <a:spcPts val="1000"/>
              </a:spcBef>
              <a:spcAft>
                <a:spcPts val="0"/>
              </a:spcAft>
              <a:buClr>
                <a:srgbClr val="000000"/>
              </a:buClr>
              <a:buSzPts val="1400"/>
              <a:buChar char="●"/>
            </a:pPr>
            <a:r>
              <a:rPr lang="en" sz="1400">
                <a:solidFill>
                  <a:srgbClr val="000000"/>
                </a:solidFill>
              </a:rPr>
              <a:t>Process Of Compute Loss And Gradients</a:t>
            </a:r>
            <a:endParaRPr sz="1400">
              <a:solidFill>
                <a:srgbClr val="000000"/>
              </a:solidFill>
            </a:endParaRPr>
          </a:p>
          <a:p>
            <a:pPr marL="457200" lvl="0" indent="-317500" algn="l" rtl="0">
              <a:spcBef>
                <a:spcPts val="1000"/>
              </a:spcBef>
              <a:spcAft>
                <a:spcPts val="0"/>
              </a:spcAft>
              <a:buClr>
                <a:srgbClr val="000000"/>
              </a:buClr>
              <a:buSzPts val="1400"/>
              <a:buChar char="●"/>
            </a:pPr>
            <a:r>
              <a:rPr lang="en" sz="1400">
                <a:solidFill>
                  <a:srgbClr val="000000"/>
                </a:solidFill>
              </a:rPr>
              <a:t>Pipeline For Proposed System (Stylegen Application)</a:t>
            </a:r>
            <a:endParaRPr sz="1400">
              <a:solidFill>
                <a:srgbClr val="000000"/>
              </a:solidFill>
            </a:endParaRPr>
          </a:p>
          <a:p>
            <a:pPr marL="0" lvl="0" indent="0" algn="l" rtl="0">
              <a:spcBef>
                <a:spcPts val="1000"/>
              </a:spcBef>
              <a:spcAft>
                <a:spcPts val="1200"/>
              </a:spcAft>
              <a:buNone/>
            </a:pPr>
            <a:endParaRPr sz="1400" b="1">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1481</Words>
  <Application>Microsoft Office PowerPoint</Application>
  <PresentationFormat>On-screen Show (16:9)</PresentationFormat>
  <Paragraphs>169</Paragraphs>
  <Slides>26</Slides>
  <Notes>26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Lato</vt:lpstr>
      <vt:lpstr>Raleway</vt:lpstr>
      <vt:lpstr>Arial</vt:lpstr>
      <vt:lpstr>Times New Roman</vt:lpstr>
      <vt:lpstr>Roboto</vt:lpstr>
      <vt:lpstr>Streamline</vt:lpstr>
      <vt:lpstr>     StyleGen Image Style Transfer Using VGG-19</vt:lpstr>
      <vt:lpstr>Contents</vt:lpstr>
      <vt:lpstr>Abstract</vt:lpstr>
      <vt:lpstr>Module Description</vt:lpstr>
      <vt:lpstr>Existing System vs Proposed System</vt:lpstr>
      <vt:lpstr>Technology Used</vt:lpstr>
      <vt:lpstr>VGG-19</vt:lpstr>
      <vt:lpstr>Gradient Descent</vt:lpstr>
      <vt:lpstr>Proposed System Pipeline Design</vt:lpstr>
      <vt:lpstr>PowerPoint Presentation</vt:lpstr>
      <vt:lpstr>PowerPoint Presentation</vt:lpstr>
      <vt:lpstr>Calculate Loss and Gradients</vt:lpstr>
      <vt:lpstr>Calculate Gram Matrix</vt:lpstr>
      <vt:lpstr>Calculate Loss and Gradients </vt:lpstr>
      <vt:lpstr>PowerPoint Presentation</vt:lpstr>
      <vt:lpstr>Architecture Design</vt:lpstr>
      <vt:lpstr>Architecture Design</vt:lpstr>
      <vt:lpstr>Architecture Design</vt:lpstr>
      <vt:lpstr>Screen Record</vt:lpstr>
      <vt:lpstr>Screen Shots</vt:lpstr>
      <vt:lpstr>Screen Shots</vt:lpstr>
      <vt:lpstr>Conclusion</vt:lpstr>
      <vt:lpstr>Future Enhancements</vt:lpstr>
      <vt:lpstr>Git History</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StyleGen Image Style Transfer Using VGG-19</dc:title>
  <cp:lastModifiedBy>Dɘɘpaʞ Vishaʞ</cp:lastModifiedBy>
  <cp:revision>1</cp:revision>
  <dcterms:modified xsi:type="dcterms:W3CDTF">2023-04-27T18:26:51Z</dcterms:modified>
</cp:coreProperties>
</file>